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1.xml" ContentType="application/vnd.openxmlformats-officedocument.presentationml.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1" r:id="rId2"/>
    <p:sldMasterId id="2147483665" r:id="rId3"/>
  </p:sldMasterIdLst>
  <p:notesMasterIdLst>
    <p:notesMasterId r:id="rId39"/>
  </p:notesMasterIdLst>
  <p:sldIdLst>
    <p:sldId id="291" r:id="rId4"/>
    <p:sldId id="257" r:id="rId5"/>
    <p:sldId id="258" r:id="rId6"/>
    <p:sldId id="259" r:id="rId7"/>
    <p:sldId id="260" r:id="rId8"/>
    <p:sldId id="261" r:id="rId9"/>
    <p:sldId id="262" r:id="rId10"/>
    <p:sldId id="263" r:id="rId11"/>
    <p:sldId id="264" r:id="rId12"/>
    <p:sldId id="265" r:id="rId13"/>
    <p:sldId id="266" r:id="rId14"/>
    <p:sldId id="267" r:id="rId15"/>
    <p:sldId id="292" r:id="rId16"/>
    <p:sldId id="269" r:id="rId17"/>
    <p:sldId id="293" r:id="rId18"/>
    <p:sldId id="271" r:id="rId19"/>
    <p:sldId id="294" r:id="rId20"/>
    <p:sldId id="273" r:id="rId21"/>
    <p:sldId id="295" r:id="rId22"/>
    <p:sldId id="275" r:id="rId23"/>
    <p:sldId id="296" r:id="rId24"/>
    <p:sldId id="277" r:id="rId25"/>
    <p:sldId id="297" r:id="rId26"/>
    <p:sldId id="279" r:id="rId27"/>
    <p:sldId id="298" r:id="rId28"/>
    <p:sldId id="281" r:id="rId29"/>
    <p:sldId id="299" r:id="rId30"/>
    <p:sldId id="283" r:id="rId31"/>
    <p:sldId id="300" r:id="rId32"/>
    <p:sldId id="285" r:id="rId33"/>
    <p:sldId id="301" r:id="rId34"/>
    <p:sldId id="287" r:id="rId35"/>
    <p:sldId id="302" r:id="rId36"/>
    <p:sldId id="289" r:id="rId37"/>
    <p:sldId id="303" r:id="rId3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15:clr>
            <a:srgbClr val="A4A3A4"/>
          </p15:clr>
        </p15:guide>
        <p15:guide id="2" pos="33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4" roundtripDataSignature="AMtx7mjftmY+o4AX+3S3HBvd+ZwF2VJ/p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ameron Davies" initials="" lastIdx="1" clrIdx="0"/>
  <p:cmAuthor id="1" name="Climatesmart Elephant"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guide orient="horz"/>
        <p:guide pos="332"/>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21" Type="http://schemas.openxmlformats.org/officeDocument/2006/relationships/slide" Target="slides/slide18.xml"/><Relationship Id="rId34" Type="http://schemas.openxmlformats.org/officeDocument/2006/relationships/slide" Target="slides/slide31.xml"/><Relationship Id="rId47"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5" Type="http://schemas.openxmlformats.org/officeDocument/2006/relationships/commentAuthors" Target="commentAuthor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customschemas.google.com/relationships/presentationmetadata" Target="meta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8"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presProps" Target="presProps.xml"/><Relationship Id="rId20" Type="http://schemas.openxmlformats.org/officeDocument/2006/relationships/slide" Target="slides/slide17.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2-07-27T12:13:18.248" idx="1">
    <p:pos x="451" y="1524"/>
    <p:text>Have they done this?</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cByzdy4"/>
      </p:ext>
    </p:extLst>
  </p:cm>
  <p:cm authorId="1" dt="2022-07-27T12:13:18.248" idx="1">
    <p:pos x="451" y="1524"/>
    <p:text>@dalyotkeren@ed.technion.ac.il could you check?</p:text>
    <p:extLst>
      <p:ext uri="{C676402C-5697-4E1C-873F-D02D1690AC5C}">
        <p15:threadingInfo xmlns:p15="http://schemas.microsoft.com/office/powerpoint/2012/main" timeZoneBias="0">
          <p15:parentCm authorId="0" idx="1"/>
        </p15:threadingInfo>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dbzFzbU"/>
      </p:ext>
    </p:extLst>
  </p:cm>
</p:cmLst>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33.png>
</file>

<file path=ppt/media/image34.pn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nl-NL"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3997ca9e4d_0_19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g13997ca9e4d_0_1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270f1b0859_0_4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9" name="Google Shape;199;g1270f1b085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270f1b0859_0_5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5" name="Google Shape;205;g1270f1b0859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29c958213a_0_2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0" name="Google Shape;210;g129c958213a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3997ca9e4d_0_10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4" name="Google Shape;324;g13997ca9e4d_0_10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29c958213a_0_3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1" name="Google Shape;221;g129c958213a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3997ca9e4d_0_12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8" name="Google Shape;338;g13997ca9e4d_0_12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29c958213a_0_5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3" name="Google Shape;233;g129c958213a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3997ca9e4d_0_125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g13997ca9e4d_0_12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29c958213a_0_7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5" name="Google Shape;245;g129c958213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13997ca9e4d_0_127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6" name="Google Shape;366;g13997ca9e4d_0_12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29c95821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 name="Google Shape;141;g129c958213a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2" name="Google Shape;142;g129c958213a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nl-NL"/>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29c958213a_0_8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7" name="Google Shape;257;g129c958213a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13997ca9e4d_0_128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0" name="Google Shape;380;g13997ca9e4d_0_12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29c958213a_0_8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9" name="Google Shape;269;g129c958213a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13997ca9e4d_0_130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5" name="Google Shape;395;g13997ca9e4d_0_130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129c958213a_0_9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2" name="Google Shape;282;g129c958213a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3997ca9e4d_0_132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0" name="Google Shape;410;g13997ca9e4d_0_13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29c958213a_0_10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5" name="Google Shape;295;g129c958213a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3997ca9e4d_0_133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5" name="Google Shape;425;g13997ca9e4d_0_13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129c958213a_0_11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8" name="Google Shape;308;g129c958213a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3997ca9e4d_0_135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0" name="Google Shape;440;g13997ca9e4d_0_13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9" name="Google Shape;14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129c958213a_0_12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1" name="Google Shape;321;g129c958213a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13997ca9e4d_0_137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4" name="Google Shape;454;g13997ca9e4d_0_137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29c958213a_0_14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3" name="Google Shape;333;g129c958213a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13997ca9e4d_0_176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8" name="Google Shape;468;g13997ca9e4d_0_17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129c958213a_0_3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8" name="Google Shape;348;g129c958213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13997ca9e4d_0_196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4" name="Google Shape;484;g13997ca9e4d_0_19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270f1b0859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5" name="Google Shape;155;g1270f1b085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270f1b0859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1" name="Google Shape;161;g1270f1b0859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270f1b0859_0_2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g1270f1b0859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1bb82b026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1" name="Google Shape;181;g11bb82b026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270f1b0859_0_3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7" name="Google Shape;187;g1270f1b0859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270f1b0859_0_4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3" name="Google Shape;193;g1270f1b085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Master" Target="../slideMasters/slideMaster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27.png"/></Relationships>
</file>

<file path=ppt/slideLayouts/_rels/slideLayout1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9.png"/><Relationship Id="rId2" Type="http://schemas.openxmlformats.org/officeDocument/2006/relationships/image" Target="../media/image26.png"/><Relationship Id="rId1" Type="http://schemas.openxmlformats.org/officeDocument/2006/relationships/slideMaster" Target="../slideMasters/slideMaster3.xml"/><Relationship Id="rId6" Type="http://schemas.openxmlformats.org/officeDocument/2006/relationships/image" Target="../media/image28.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30.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01">
  <p:cSld name="Cover 01">
    <p:spTree>
      <p:nvGrpSpPr>
        <p:cNvPr id="1" name="Shape 23"/>
        <p:cNvGrpSpPr/>
        <p:nvPr/>
      </p:nvGrpSpPr>
      <p:grpSpPr>
        <a:xfrm>
          <a:off x="0" y="0"/>
          <a:ext cx="0" cy="0"/>
          <a:chOff x="0" y="0"/>
          <a:chExt cx="0" cy="0"/>
        </a:xfrm>
      </p:grpSpPr>
      <p:sp>
        <p:nvSpPr>
          <p:cNvPr id="24" name="Google Shape;24;p28"/>
          <p:cNvSpPr>
            <a:spLocks noGrp="1"/>
          </p:cNvSpPr>
          <p:nvPr>
            <p:ph type="pic" idx="2"/>
          </p:nvPr>
        </p:nvSpPr>
        <p:spPr>
          <a:xfrm>
            <a:off x="6889840" y="-1251520"/>
            <a:ext cx="6044400" cy="6045583"/>
          </a:xfrm>
          <a:prstGeom prst="ellipse">
            <a:avLst/>
          </a:prstGeom>
          <a:noFill/>
          <a:ln>
            <a:noFill/>
          </a:ln>
        </p:spPr>
      </p:sp>
      <p:sp>
        <p:nvSpPr>
          <p:cNvPr id="25" name="Google Shape;25;p28"/>
          <p:cNvSpPr/>
          <p:nvPr/>
        </p:nvSpPr>
        <p:spPr>
          <a:xfrm>
            <a:off x="6456040" y="-1685113"/>
            <a:ext cx="6912000" cy="6912768"/>
          </a:xfrm>
          <a:prstGeom prst="donut">
            <a:avLst>
              <a:gd name="adj" fmla="val 3102"/>
            </a:avLst>
          </a:prstGeom>
          <a:solidFill>
            <a:srgbClr val="58595B">
              <a:alpha val="2392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26" name="Google Shape;26;p28" descr="A black and white logo&#10;&#10;Description automatically generated with low confidence"/>
          <p:cNvPicPr preferRelativeResize="0"/>
          <p:nvPr/>
        </p:nvPicPr>
        <p:blipFill rotWithShape="1">
          <a:blip r:embed="rId2">
            <a:alphaModFix/>
          </a:blip>
          <a:srcRect/>
          <a:stretch/>
        </p:blipFill>
        <p:spPr>
          <a:xfrm>
            <a:off x="8623864" y="5918732"/>
            <a:ext cx="1319978" cy="383782"/>
          </a:xfrm>
          <a:prstGeom prst="rect">
            <a:avLst/>
          </a:prstGeom>
          <a:noFill/>
          <a:ln>
            <a:noFill/>
          </a:ln>
        </p:spPr>
      </p:pic>
      <p:pic>
        <p:nvPicPr>
          <p:cNvPr id="27" name="Google Shape;27;p28" descr="Logo&#10;&#10;Description automatically generated"/>
          <p:cNvPicPr preferRelativeResize="0"/>
          <p:nvPr/>
        </p:nvPicPr>
        <p:blipFill rotWithShape="1">
          <a:blip r:embed="rId3">
            <a:alphaModFix/>
          </a:blip>
          <a:srcRect/>
          <a:stretch/>
        </p:blipFill>
        <p:spPr>
          <a:xfrm>
            <a:off x="5805467" y="5910028"/>
            <a:ext cx="1104869" cy="379037"/>
          </a:xfrm>
          <a:prstGeom prst="rect">
            <a:avLst/>
          </a:prstGeom>
          <a:noFill/>
          <a:ln>
            <a:noFill/>
          </a:ln>
        </p:spPr>
      </p:pic>
      <p:pic>
        <p:nvPicPr>
          <p:cNvPr id="28" name="Google Shape;28;p28" descr="Logo&#10;&#10;Description automatically generated"/>
          <p:cNvPicPr preferRelativeResize="0"/>
          <p:nvPr/>
        </p:nvPicPr>
        <p:blipFill rotWithShape="1">
          <a:blip r:embed="rId4">
            <a:alphaModFix/>
          </a:blip>
          <a:srcRect/>
          <a:stretch/>
        </p:blipFill>
        <p:spPr>
          <a:xfrm>
            <a:off x="10760162" y="5909594"/>
            <a:ext cx="591342" cy="397500"/>
          </a:xfrm>
          <a:prstGeom prst="rect">
            <a:avLst/>
          </a:prstGeom>
          <a:noFill/>
          <a:ln>
            <a:noFill/>
          </a:ln>
        </p:spPr>
      </p:pic>
      <p:pic>
        <p:nvPicPr>
          <p:cNvPr id="29" name="Google Shape;29;p28" descr="Icon&#10;&#10;Description automatically generated with low confidence"/>
          <p:cNvPicPr preferRelativeResize="0"/>
          <p:nvPr/>
        </p:nvPicPr>
        <p:blipFill rotWithShape="1">
          <a:blip r:embed="rId5">
            <a:alphaModFix/>
          </a:blip>
          <a:srcRect/>
          <a:stretch/>
        </p:blipFill>
        <p:spPr>
          <a:xfrm>
            <a:off x="7476842" y="5643233"/>
            <a:ext cx="580516" cy="773106"/>
          </a:xfrm>
          <a:prstGeom prst="rect">
            <a:avLst/>
          </a:prstGeom>
          <a:noFill/>
          <a:ln>
            <a:noFill/>
          </a:ln>
        </p:spPr>
      </p:pic>
      <p:pic>
        <p:nvPicPr>
          <p:cNvPr id="30" name="Google Shape;30;p28" descr="A black sign with white text&#10;&#10;Description automatically generated"/>
          <p:cNvPicPr preferRelativeResize="0"/>
          <p:nvPr/>
        </p:nvPicPr>
        <p:blipFill rotWithShape="1">
          <a:blip r:embed="rId6">
            <a:alphaModFix/>
          </a:blip>
          <a:srcRect/>
          <a:stretch/>
        </p:blipFill>
        <p:spPr>
          <a:xfrm>
            <a:off x="504436" y="5929265"/>
            <a:ext cx="1603396" cy="366878"/>
          </a:xfrm>
          <a:prstGeom prst="rect">
            <a:avLst/>
          </a:prstGeom>
          <a:noFill/>
          <a:ln>
            <a:noFill/>
          </a:ln>
        </p:spPr>
      </p:pic>
      <p:pic>
        <p:nvPicPr>
          <p:cNvPr id="31" name="Google Shape;31;p28" descr="A picture containing computer, keyboard, laptop, food&#10;&#10;Description automatically generated"/>
          <p:cNvPicPr preferRelativeResize="0"/>
          <p:nvPr/>
        </p:nvPicPr>
        <p:blipFill rotWithShape="1">
          <a:blip r:embed="rId7">
            <a:alphaModFix/>
          </a:blip>
          <a:srcRect/>
          <a:stretch/>
        </p:blipFill>
        <p:spPr>
          <a:xfrm>
            <a:off x="2712877" y="5859475"/>
            <a:ext cx="2575885" cy="513446"/>
          </a:xfrm>
          <a:prstGeom prst="rect">
            <a:avLst/>
          </a:prstGeom>
          <a:noFill/>
          <a:ln>
            <a:noFill/>
          </a:ln>
        </p:spPr>
      </p:pic>
      <p:sp>
        <p:nvSpPr>
          <p:cNvPr id="32" name="Google Shape;32;p28"/>
          <p:cNvSpPr txBox="1">
            <a:spLocks noGrp="1"/>
          </p:cNvSpPr>
          <p:nvPr>
            <p:ph type="body" idx="1"/>
          </p:nvPr>
        </p:nvSpPr>
        <p:spPr>
          <a:xfrm>
            <a:off x="392278" y="3326365"/>
            <a:ext cx="5976000" cy="5040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rgbClr val="004494"/>
              </a:buClr>
              <a:buSzPts val="3000"/>
              <a:buFont typeface="Arial"/>
              <a:buNone/>
              <a:defRPr sz="3000" b="0" i="0" u="none" strike="noStrike" cap="none">
                <a:solidFill>
                  <a:srgbClr val="004494"/>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33" name="Google Shape;33;p28"/>
          <p:cNvSpPr txBox="1">
            <a:spLocks noGrp="1"/>
          </p:cNvSpPr>
          <p:nvPr>
            <p:ph type="body" idx="3"/>
          </p:nvPr>
        </p:nvSpPr>
        <p:spPr>
          <a:xfrm>
            <a:off x="410876" y="4043603"/>
            <a:ext cx="4015283" cy="36004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4494"/>
              </a:buClr>
              <a:buSzPts val="1200"/>
              <a:buFont typeface="Arial"/>
              <a:buNone/>
              <a:defRPr sz="1200" b="0" i="0" u="none" strike="noStrike" cap="none">
                <a:solidFill>
                  <a:srgbClr val="004494"/>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pic>
        <p:nvPicPr>
          <p:cNvPr id="34" name="Google Shape;34;p28" descr="Logo&#10;&#10;Description automatically generated"/>
          <p:cNvPicPr preferRelativeResize="0"/>
          <p:nvPr/>
        </p:nvPicPr>
        <p:blipFill rotWithShape="1">
          <a:blip r:embed="rId8">
            <a:alphaModFix/>
          </a:blip>
          <a:srcRect/>
          <a:stretch/>
        </p:blipFill>
        <p:spPr>
          <a:xfrm>
            <a:off x="546189" y="423865"/>
            <a:ext cx="2126222" cy="704047"/>
          </a:xfrm>
          <a:prstGeom prst="rect">
            <a:avLst/>
          </a:prstGeom>
          <a:noFill/>
          <a:ln>
            <a:noFill/>
          </a:ln>
        </p:spPr>
      </p:pic>
      <p:pic>
        <p:nvPicPr>
          <p:cNvPr id="35" name="Google Shape;35;p28" descr="Text&#10;&#10;Description automatically generated"/>
          <p:cNvPicPr preferRelativeResize="0"/>
          <p:nvPr/>
        </p:nvPicPr>
        <p:blipFill rotWithShape="1">
          <a:blip r:embed="rId9">
            <a:alphaModFix/>
          </a:blip>
          <a:srcRect/>
          <a:stretch/>
        </p:blipFill>
        <p:spPr>
          <a:xfrm>
            <a:off x="3198052" y="673665"/>
            <a:ext cx="1841540" cy="415249"/>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ext &amp;  3 Image ">
  <p:cSld name="Text &amp;  3 Image ">
    <p:spTree>
      <p:nvGrpSpPr>
        <p:cNvPr id="1" name="Shape 85"/>
        <p:cNvGrpSpPr/>
        <p:nvPr/>
      </p:nvGrpSpPr>
      <p:grpSpPr>
        <a:xfrm>
          <a:off x="0" y="0"/>
          <a:ext cx="0" cy="0"/>
          <a:chOff x="0" y="0"/>
          <a:chExt cx="0" cy="0"/>
        </a:xfrm>
      </p:grpSpPr>
      <p:sp>
        <p:nvSpPr>
          <p:cNvPr id="86" name="Google Shape;86;p30"/>
          <p:cNvSpPr>
            <a:spLocks noGrp="1"/>
          </p:cNvSpPr>
          <p:nvPr>
            <p:ph type="pic" idx="2"/>
          </p:nvPr>
        </p:nvSpPr>
        <p:spPr>
          <a:xfrm>
            <a:off x="7063263" y="1196628"/>
            <a:ext cx="2016224" cy="2376265"/>
          </a:xfrm>
          <a:prstGeom prst="round2DiagRect">
            <a:avLst>
              <a:gd name="adj1" fmla="val 16667"/>
              <a:gd name="adj2" fmla="val 0"/>
            </a:avLst>
          </a:prstGeom>
          <a:noFill/>
          <a:ln>
            <a:noFill/>
          </a:ln>
        </p:spPr>
      </p:sp>
      <p:sp>
        <p:nvSpPr>
          <p:cNvPr id="87" name="Google Shape;87;p30"/>
          <p:cNvSpPr>
            <a:spLocks noGrp="1"/>
          </p:cNvSpPr>
          <p:nvPr>
            <p:ph type="pic" idx="3"/>
          </p:nvPr>
        </p:nvSpPr>
        <p:spPr>
          <a:xfrm>
            <a:off x="7056968" y="3788892"/>
            <a:ext cx="4511641" cy="1584325"/>
          </a:xfrm>
          <a:prstGeom prst="round2DiagRect">
            <a:avLst>
              <a:gd name="adj1" fmla="val 16667"/>
              <a:gd name="adj2" fmla="val 0"/>
            </a:avLst>
          </a:prstGeom>
          <a:noFill/>
          <a:ln>
            <a:noFill/>
          </a:ln>
        </p:spPr>
      </p:sp>
      <p:sp>
        <p:nvSpPr>
          <p:cNvPr id="88" name="Google Shape;88;p30"/>
          <p:cNvSpPr>
            <a:spLocks noGrp="1"/>
          </p:cNvSpPr>
          <p:nvPr>
            <p:ph type="pic" idx="4"/>
          </p:nvPr>
        </p:nvSpPr>
        <p:spPr>
          <a:xfrm>
            <a:off x="9552384" y="1196603"/>
            <a:ext cx="2016224" cy="2376265"/>
          </a:xfrm>
          <a:prstGeom prst="round2DiagRect">
            <a:avLst>
              <a:gd name="adj1" fmla="val 0"/>
              <a:gd name="adj2" fmla="val 18487"/>
            </a:avLst>
          </a:prstGeom>
          <a:noFill/>
          <a:ln>
            <a:noFill/>
          </a:ln>
        </p:spPr>
      </p:sp>
      <p:sp>
        <p:nvSpPr>
          <p:cNvPr id="89" name="Google Shape;89;p30"/>
          <p:cNvSpPr txBox="1">
            <a:spLocks noGrp="1"/>
          </p:cNvSpPr>
          <p:nvPr>
            <p:ph type="body" idx="1"/>
          </p:nvPr>
        </p:nvSpPr>
        <p:spPr>
          <a:xfrm>
            <a:off x="623394" y="541719"/>
            <a:ext cx="6048671"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0" name="Google Shape;90;p30"/>
          <p:cNvSpPr txBox="1">
            <a:spLocks noGrp="1"/>
          </p:cNvSpPr>
          <p:nvPr>
            <p:ph type="body" idx="5"/>
          </p:nvPr>
        </p:nvSpPr>
        <p:spPr>
          <a:xfrm>
            <a:off x="623394" y="1196976"/>
            <a:ext cx="6048671"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ext with Landscaper &amp; Portrait Image">
  <p:cSld name="Text with Landscaper &amp; Portrait Image">
    <p:spTree>
      <p:nvGrpSpPr>
        <p:cNvPr id="1" name="Shape 91"/>
        <p:cNvGrpSpPr/>
        <p:nvPr/>
      </p:nvGrpSpPr>
      <p:grpSpPr>
        <a:xfrm>
          <a:off x="0" y="0"/>
          <a:ext cx="0" cy="0"/>
          <a:chOff x="0" y="0"/>
          <a:chExt cx="0" cy="0"/>
        </a:xfrm>
      </p:grpSpPr>
      <p:sp>
        <p:nvSpPr>
          <p:cNvPr id="92" name="Google Shape;92;p31"/>
          <p:cNvSpPr txBox="1">
            <a:spLocks noGrp="1"/>
          </p:cNvSpPr>
          <p:nvPr>
            <p:ph type="body" idx="1"/>
          </p:nvPr>
        </p:nvSpPr>
        <p:spPr>
          <a:xfrm>
            <a:off x="623394" y="541719"/>
            <a:ext cx="6048671"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3" name="Google Shape;93;p31"/>
          <p:cNvSpPr>
            <a:spLocks noGrp="1"/>
          </p:cNvSpPr>
          <p:nvPr>
            <p:ph type="pic" idx="2"/>
          </p:nvPr>
        </p:nvSpPr>
        <p:spPr>
          <a:xfrm>
            <a:off x="623392" y="3791021"/>
            <a:ext cx="10945216" cy="1584176"/>
          </a:xfrm>
          <a:prstGeom prst="round2DiagRect">
            <a:avLst>
              <a:gd name="adj1" fmla="val 16667"/>
              <a:gd name="adj2" fmla="val 0"/>
            </a:avLst>
          </a:prstGeom>
          <a:noFill/>
          <a:ln>
            <a:noFill/>
          </a:ln>
        </p:spPr>
      </p:sp>
      <p:sp>
        <p:nvSpPr>
          <p:cNvPr id="94" name="Google Shape;94;p31"/>
          <p:cNvSpPr txBox="1">
            <a:spLocks noGrp="1"/>
          </p:cNvSpPr>
          <p:nvPr>
            <p:ph type="body" idx="3"/>
          </p:nvPr>
        </p:nvSpPr>
        <p:spPr>
          <a:xfrm>
            <a:off x="623394" y="1196976"/>
            <a:ext cx="6048671" cy="2376041"/>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5" name="Google Shape;95;p31"/>
          <p:cNvSpPr>
            <a:spLocks noGrp="1"/>
          </p:cNvSpPr>
          <p:nvPr>
            <p:ph type="pic" idx="4"/>
          </p:nvPr>
        </p:nvSpPr>
        <p:spPr>
          <a:xfrm>
            <a:off x="6960096" y="1196752"/>
            <a:ext cx="4586624" cy="2376264"/>
          </a:xfrm>
          <a:prstGeom prst="round2DiagRect">
            <a:avLst>
              <a:gd name="adj1" fmla="val 16667"/>
              <a:gd name="adj2" fmla="val 0"/>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amp; 3 Images 02">
  <p:cSld name="Text &amp; 3 Images 02">
    <p:spTree>
      <p:nvGrpSpPr>
        <p:cNvPr id="1" name="Shape 96"/>
        <p:cNvGrpSpPr/>
        <p:nvPr/>
      </p:nvGrpSpPr>
      <p:grpSpPr>
        <a:xfrm>
          <a:off x="0" y="0"/>
          <a:ext cx="0" cy="0"/>
          <a:chOff x="0" y="0"/>
          <a:chExt cx="0" cy="0"/>
        </a:xfrm>
      </p:grpSpPr>
      <p:sp>
        <p:nvSpPr>
          <p:cNvPr id="97" name="Google Shape;97;p32"/>
          <p:cNvSpPr txBox="1">
            <a:spLocks noGrp="1"/>
          </p:cNvSpPr>
          <p:nvPr>
            <p:ph type="body" idx="1"/>
          </p:nvPr>
        </p:nvSpPr>
        <p:spPr>
          <a:xfrm>
            <a:off x="623394" y="541719"/>
            <a:ext cx="6048671"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8" name="Google Shape;98;p32"/>
          <p:cNvSpPr>
            <a:spLocks noGrp="1"/>
          </p:cNvSpPr>
          <p:nvPr>
            <p:ph type="pic" idx="2"/>
          </p:nvPr>
        </p:nvSpPr>
        <p:spPr>
          <a:xfrm>
            <a:off x="623392" y="3791021"/>
            <a:ext cx="6048672" cy="1584176"/>
          </a:xfrm>
          <a:prstGeom prst="round2DiagRect">
            <a:avLst>
              <a:gd name="adj1" fmla="val 16667"/>
              <a:gd name="adj2" fmla="val 0"/>
            </a:avLst>
          </a:prstGeom>
          <a:noFill/>
          <a:ln>
            <a:noFill/>
          </a:ln>
        </p:spPr>
      </p:sp>
      <p:sp>
        <p:nvSpPr>
          <p:cNvPr id="99" name="Google Shape;99;p32"/>
          <p:cNvSpPr txBox="1">
            <a:spLocks noGrp="1"/>
          </p:cNvSpPr>
          <p:nvPr>
            <p:ph type="body" idx="3"/>
          </p:nvPr>
        </p:nvSpPr>
        <p:spPr>
          <a:xfrm>
            <a:off x="623394" y="1196976"/>
            <a:ext cx="6048671" cy="2376041"/>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32"/>
          <p:cNvSpPr>
            <a:spLocks noGrp="1"/>
          </p:cNvSpPr>
          <p:nvPr>
            <p:ph type="pic" idx="4"/>
          </p:nvPr>
        </p:nvSpPr>
        <p:spPr>
          <a:xfrm>
            <a:off x="6960096" y="1196752"/>
            <a:ext cx="4586624" cy="2376264"/>
          </a:xfrm>
          <a:prstGeom prst="round2DiagRect">
            <a:avLst>
              <a:gd name="adj1" fmla="val 16667"/>
              <a:gd name="adj2" fmla="val 0"/>
            </a:avLst>
          </a:prstGeom>
          <a:noFill/>
          <a:ln>
            <a:noFill/>
          </a:ln>
        </p:spPr>
      </p:sp>
      <p:sp>
        <p:nvSpPr>
          <p:cNvPr id="101" name="Google Shape;101;p32"/>
          <p:cNvSpPr>
            <a:spLocks noGrp="1"/>
          </p:cNvSpPr>
          <p:nvPr>
            <p:ph type="pic" idx="5"/>
          </p:nvPr>
        </p:nvSpPr>
        <p:spPr>
          <a:xfrm>
            <a:off x="6960096" y="3789040"/>
            <a:ext cx="4608512" cy="1584176"/>
          </a:xfrm>
          <a:prstGeom prst="round2DiagRect">
            <a:avLst>
              <a:gd name="adj1" fmla="val 0"/>
              <a:gd name="adj2" fmla="val 20857"/>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logo only">
  <p:cSld name="Title and logo only">
    <p:spTree>
      <p:nvGrpSpPr>
        <p:cNvPr id="1" name="Shape 102"/>
        <p:cNvGrpSpPr/>
        <p:nvPr/>
      </p:nvGrpSpPr>
      <p:grpSpPr>
        <a:xfrm>
          <a:off x="0" y="0"/>
          <a:ext cx="0" cy="0"/>
          <a:chOff x="0" y="0"/>
          <a:chExt cx="0" cy="0"/>
        </a:xfrm>
      </p:grpSpPr>
      <p:sp>
        <p:nvSpPr>
          <p:cNvPr id="103" name="Google Shape;103;p33"/>
          <p:cNvSpPr/>
          <p:nvPr/>
        </p:nvSpPr>
        <p:spPr>
          <a:xfrm>
            <a:off x="11327280" y="6467128"/>
            <a:ext cx="386644"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nl-NL" sz="900" b="0" i="0" u="none" strike="noStrike" cap="none">
                <a:solidFill>
                  <a:schemeClr val="lt1"/>
                </a:solidFill>
                <a:latin typeface="Arial"/>
                <a:ea typeface="Arial"/>
                <a:cs typeface="Arial"/>
                <a:sym typeface="Arial"/>
              </a:rPr>
              <a:t>‹#›</a:t>
            </a:fld>
            <a:endParaRPr sz="900" b="0" i="0" u="none" strike="noStrike" cap="none">
              <a:solidFill>
                <a:schemeClr val="lt1"/>
              </a:solidFill>
              <a:latin typeface="Arial"/>
              <a:ea typeface="Arial"/>
              <a:cs typeface="Arial"/>
              <a:sym typeface="Arial"/>
            </a:endParaRPr>
          </a:p>
        </p:txBody>
      </p:sp>
      <p:sp>
        <p:nvSpPr>
          <p:cNvPr id="104" name="Google Shape;104;p33"/>
          <p:cNvSpPr txBox="1">
            <a:spLocks noGrp="1"/>
          </p:cNvSpPr>
          <p:nvPr>
            <p:ph type="body" idx="1"/>
          </p:nvPr>
        </p:nvSpPr>
        <p:spPr>
          <a:xfrm>
            <a:off x="623393" y="541719"/>
            <a:ext cx="8640000"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ook slide 3">
  <p:cSld name="Book slide 3">
    <p:bg>
      <p:bgPr>
        <a:solidFill>
          <a:srgbClr val="00ABA5"/>
        </a:solidFill>
        <a:effectLst/>
      </p:bgPr>
    </p:bg>
    <p:spTree>
      <p:nvGrpSpPr>
        <p:cNvPr id="1" name="Shape 40"/>
        <p:cNvGrpSpPr/>
        <p:nvPr/>
      </p:nvGrpSpPr>
      <p:grpSpPr>
        <a:xfrm>
          <a:off x="0" y="0"/>
          <a:ext cx="0" cy="0"/>
          <a:chOff x="0" y="0"/>
          <a:chExt cx="0" cy="0"/>
        </a:xfrm>
      </p:grpSpPr>
      <p:pic>
        <p:nvPicPr>
          <p:cNvPr id="41" name="Google Shape;41;g13997ca9e4d_0_2157"/>
          <p:cNvPicPr preferRelativeResize="0"/>
          <p:nvPr/>
        </p:nvPicPr>
        <p:blipFill rotWithShape="1">
          <a:blip r:embed="rId2">
            <a:alphaModFix/>
          </a:blip>
          <a:srcRect/>
          <a:stretch/>
        </p:blipFill>
        <p:spPr>
          <a:xfrm>
            <a:off x="542925" y="485775"/>
            <a:ext cx="1685925" cy="1563688"/>
          </a:xfrm>
          <a:prstGeom prst="rect">
            <a:avLst/>
          </a:prstGeom>
          <a:noFill/>
          <a:ln>
            <a:noFill/>
          </a:ln>
        </p:spPr>
      </p:pic>
      <p:sp>
        <p:nvSpPr>
          <p:cNvPr id="42" name="Google Shape;42;g13997ca9e4d_0_2157"/>
          <p:cNvSpPr txBox="1">
            <a:spLocks noGrp="1"/>
          </p:cNvSpPr>
          <p:nvPr>
            <p:ph type="body" idx="1"/>
          </p:nvPr>
        </p:nvSpPr>
        <p:spPr>
          <a:xfrm>
            <a:off x="2757453" y="1026680"/>
            <a:ext cx="3100500" cy="7923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1D4F9D"/>
              </a:buClr>
              <a:buSzPts val="4800"/>
              <a:buFont typeface="Arial"/>
              <a:buNone/>
              <a:defRPr sz="4800" b="0" i="0" u="none" strike="noStrike" cap="none">
                <a:solidFill>
                  <a:srgbClr val="1D4F9D"/>
                </a:solidFill>
                <a:latin typeface="Titillium Web"/>
                <a:ea typeface="Titillium Web"/>
                <a:cs typeface="Titillium Web"/>
                <a:sym typeface="Titillium Web"/>
              </a:defRPr>
            </a:lvl1pPr>
            <a:lvl2pPr marL="914400" marR="0" lvl="1"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2pPr>
            <a:lvl3pPr marL="1371600" marR="0" lvl="2"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3pPr>
            <a:lvl4pPr marL="1828800" marR="0" lvl="3"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4pPr>
            <a:lvl5pPr marL="2286000" marR="0" lvl="4"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3" name="Google Shape;43;g13997ca9e4d_0_2157"/>
          <p:cNvSpPr txBox="1">
            <a:spLocks noGrp="1"/>
          </p:cNvSpPr>
          <p:nvPr>
            <p:ph type="body" idx="2"/>
          </p:nvPr>
        </p:nvSpPr>
        <p:spPr>
          <a:xfrm>
            <a:off x="2757452" y="2048906"/>
            <a:ext cx="8380200" cy="37914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1600"/>
              </a:spcBef>
              <a:spcAft>
                <a:spcPts val="0"/>
              </a:spcAft>
              <a:buClr>
                <a:srgbClr val="1D4F9D"/>
              </a:buClr>
              <a:buSzPts val="1800"/>
              <a:buFont typeface="Arial"/>
              <a:buNone/>
              <a:defRPr sz="1800" b="0" i="0" u="none" strike="noStrike" cap="none">
                <a:solidFill>
                  <a:srgbClr val="1D4F9D"/>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g13997ca9e4d_0_2157"/>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lvl1pPr marL="0" lvl="0" indent="0" algn="r" rtl="0">
              <a:spcBef>
                <a:spcPts val="0"/>
              </a:spcBef>
              <a:spcAft>
                <a:spcPts val="0"/>
              </a:spcAft>
              <a:buNone/>
              <a:defRPr/>
            </a:lvl1pPr>
            <a:lvl2pPr marL="0" lvl="1" indent="0" algn="r" rtl="0">
              <a:spcBef>
                <a:spcPts val="0"/>
              </a:spcBef>
              <a:spcAft>
                <a:spcPts val="0"/>
              </a:spcAft>
              <a:buNone/>
              <a:defRPr/>
            </a:lvl2pPr>
            <a:lvl3pPr marL="0" lvl="2" indent="0" algn="r" rtl="0">
              <a:spcBef>
                <a:spcPts val="0"/>
              </a:spcBef>
              <a:spcAft>
                <a:spcPts val="0"/>
              </a:spcAft>
              <a:buNone/>
              <a:defRPr/>
            </a:lvl3pPr>
            <a:lvl4pPr marL="0" lvl="3" indent="0" algn="r" rtl="0">
              <a:spcBef>
                <a:spcPts val="0"/>
              </a:spcBef>
              <a:spcAft>
                <a:spcPts val="0"/>
              </a:spcAft>
              <a:buNone/>
              <a:defRPr/>
            </a:lvl4pPr>
            <a:lvl5pPr marL="0" lvl="4" indent="0" algn="r" rtl="0">
              <a:spcBef>
                <a:spcPts val="0"/>
              </a:spcBef>
              <a:spcAft>
                <a:spcPts val="0"/>
              </a:spcAft>
              <a:buNone/>
              <a:defRPr/>
            </a:lvl5pPr>
            <a:lvl6pPr marL="0" lvl="5" indent="0" algn="r" rtl="0">
              <a:spcBef>
                <a:spcPts val="0"/>
              </a:spcBef>
              <a:spcAft>
                <a:spcPts val="0"/>
              </a:spcAft>
              <a:buNone/>
              <a:defRPr/>
            </a:lvl6pPr>
            <a:lvl7pPr marL="0" lvl="6" indent="0" algn="r" rtl="0">
              <a:spcBef>
                <a:spcPts val="0"/>
              </a:spcBef>
              <a:spcAft>
                <a:spcPts val="0"/>
              </a:spcAft>
              <a:buNone/>
              <a:defRPr/>
            </a:lvl7pPr>
            <a:lvl8pPr marL="0" lvl="7" indent="0" algn="r" rtl="0">
              <a:spcBef>
                <a:spcPts val="0"/>
              </a:spcBef>
              <a:spcAft>
                <a:spcPts val="0"/>
              </a:spcAft>
              <a:buNone/>
              <a:defRPr/>
            </a:lvl8pPr>
            <a:lvl9pPr marL="0" lvl="8" indent="0" algn="r" rtl="0">
              <a:spcBef>
                <a:spcPts val="0"/>
              </a:spcBef>
              <a:spcAft>
                <a:spcPts val="0"/>
              </a:spcAft>
              <a:buNone/>
              <a:defRPr/>
            </a:lvl9pPr>
          </a:lstStyle>
          <a:p>
            <a:pPr marL="0" lvl="0" indent="0" algn="r" rtl="0">
              <a:spcBef>
                <a:spcPts val="0"/>
              </a:spcBef>
              <a:spcAft>
                <a:spcPts val="0"/>
              </a:spcAft>
              <a:buNone/>
            </a:pPr>
            <a:fld id="{00000000-1234-1234-1234-123412341234}" type="slidenum">
              <a:rPr lang="nl-NL"/>
              <a:t>‹#›</a:t>
            </a:fld>
            <a:endParaRPr/>
          </a:p>
        </p:txBody>
      </p:sp>
      <p:pic>
        <p:nvPicPr>
          <p:cNvPr id="45" name="Google Shape;45;g13997ca9e4d_0_2157" descr="A screenshot of a computer&#10;&#10;Description automatically generated with low confidence"/>
          <p:cNvPicPr preferRelativeResize="0"/>
          <p:nvPr/>
        </p:nvPicPr>
        <p:blipFill rotWithShape="1">
          <a:blip r:embed="rId3">
            <a:alphaModFix/>
          </a:blip>
          <a:srcRect/>
          <a:stretch/>
        </p:blipFill>
        <p:spPr>
          <a:xfrm>
            <a:off x="269832" y="6137244"/>
            <a:ext cx="2786201" cy="468588"/>
          </a:xfrm>
          <a:prstGeom prst="rect">
            <a:avLst/>
          </a:prstGeom>
          <a:noFill/>
          <a:ln>
            <a:noFill/>
          </a:ln>
        </p:spPr>
      </p:pic>
    </p:spTree>
    <p:extLst>
      <p:ext uri="{BB962C8B-B14F-4D97-AF65-F5344CB8AC3E}">
        <p14:creationId xmlns:p14="http://schemas.microsoft.com/office/powerpoint/2010/main" val="27404745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ull Page 1">
  <p:cSld name="Full Page 1">
    <p:bg>
      <p:bgPr>
        <a:solidFill>
          <a:srgbClr val="EF4D9B"/>
        </a:solidFill>
        <a:effectLst/>
      </p:bgPr>
    </p:bg>
    <p:spTree>
      <p:nvGrpSpPr>
        <p:cNvPr id="1" name="Shape 80"/>
        <p:cNvGrpSpPr/>
        <p:nvPr/>
      </p:nvGrpSpPr>
      <p:grpSpPr>
        <a:xfrm>
          <a:off x="0" y="0"/>
          <a:ext cx="0" cy="0"/>
          <a:chOff x="0" y="0"/>
          <a:chExt cx="0" cy="0"/>
        </a:xfrm>
      </p:grpSpPr>
      <p:sp>
        <p:nvSpPr>
          <p:cNvPr id="81" name="Google Shape;81;g13997ca9e4d_0_1609"/>
          <p:cNvSpPr txBox="1">
            <a:spLocks noGrp="1"/>
          </p:cNvSpPr>
          <p:nvPr>
            <p:ph type="body" idx="1"/>
          </p:nvPr>
        </p:nvSpPr>
        <p:spPr>
          <a:xfrm>
            <a:off x="1276355" y="1822169"/>
            <a:ext cx="7892100" cy="37914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800"/>
              <a:buFont typeface="Arial"/>
              <a:buNone/>
              <a:defRPr sz="1800" b="0" i="0" u="none" strike="noStrike" cap="none">
                <a:solidFill>
                  <a:schemeClr val="dk1"/>
                </a:solidFill>
                <a:latin typeface="Titillium Web"/>
                <a:ea typeface="Titillium Web"/>
                <a:cs typeface="Titillium Web"/>
                <a:sym typeface="Titillium Web"/>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Titillium Web"/>
                <a:ea typeface="Titillium Web"/>
                <a:cs typeface="Titillium Web"/>
                <a:sym typeface="Titillium Web"/>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Titillium Web"/>
                <a:ea typeface="Titillium Web"/>
                <a:cs typeface="Titillium Web"/>
                <a:sym typeface="Titillium Web"/>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2" name="Google Shape;82;g13997ca9e4d_0_1609"/>
          <p:cNvSpPr txBox="1">
            <a:spLocks noGrp="1"/>
          </p:cNvSpPr>
          <p:nvPr>
            <p:ph type="body" idx="2"/>
          </p:nvPr>
        </p:nvSpPr>
        <p:spPr>
          <a:xfrm>
            <a:off x="678180" y="707718"/>
            <a:ext cx="3100500" cy="7923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4800"/>
              <a:buFont typeface="Arial"/>
              <a:buNone/>
              <a:defRPr sz="4800" b="1" i="0" u="none" strike="noStrike" cap="none">
                <a:solidFill>
                  <a:schemeClr val="dk1"/>
                </a:solidFill>
                <a:latin typeface="Titillium Web SemiBold"/>
                <a:ea typeface="Titillium Web SemiBold"/>
                <a:cs typeface="Titillium Web SemiBold"/>
                <a:sym typeface="Titillium Web SemiBold"/>
              </a:defRPr>
            </a:lvl1pPr>
            <a:lvl2pPr marL="914400" marR="0" lvl="1"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2pPr>
            <a:lvl3pPr marL="1371600" marR="0" lvl="2"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3pPr>
            <a:lvl4pPr marL="1828800" marR="0" lvl="3"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4pPr>
            <a:lvl5pPr marL="2286000" marR="0" lvl="4" indent="-533400" algn="l" rtl="0">
              <a:lnSpc>
                <a:spcPct val="90000"/>
              </a:lnSpc>
              <a:spcBef>
                <a:spcPts val="5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3" name="Google Shape;83;g13997ca9e4d_0_1609"/>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lvl1pPr marL="0" lvl="0" indent="0" algn="r" rtl="0">
              <a:spcBef>
                <a:spcPts val="0"/>
              </a:spcBef>
              <a:spcAft>
                <a:spcPts val="0"/>
              </a:spcAft>
              <a:buNone/>
              <a:defRPr/>
            </a:lvl1pPr>
            <a:lvl2pPr marL="0" lvl="1" indent="0" algn="r" rtl="0">
              <a:spcBef>
                <a:spcPts val="0"/>
              </a:spcBef>
              <a:spcAft>
                <a:spcPts val="0"/>
              </a:spcAft>
              <a:buNone/>
              <a:defRPr/>
            </a:lvl2pPr>
            <a:lvl3pPr marL="0" lvl="2" indent="0" algn="r" rtl="0">
              <a:spcBef>
                <a:spcPts val="0"/>
              </a:spcBef>
              <a:spcAft>
                <a:spcPts val="0"/>
              </a:spcAft>
              <a:buNone/>
              <a:defRPr/>
            </a:lvl3pPr>
            <a:lvl4pPr marL="0" lvl="3" indent="0" algn="r" rtl="0">
              <a:spcBef>
                <a:spcPts val="0"/>
              </a:spcBef>
              <a:spcAft>
                <a:spcPts val="0"/>
              </a:spcAft>
              <a:buNone/>
              <a:defRPr/>
            </a:lvl4pPr>
            <a:lvl5pPr marL="0" lvl="4" indent="0" algn="r" rtl="0">
              <a:spcBef>
                <a:spcPts val="0"/>
              </a:spcBef>
              <a:spcAft>
                <a:spcPts val="0"/>
              </a:spcAft>
              <a:buNone/>
              <a:defRPr/>
            </a:lvl5pPr>
            <a:lvl6pPr marL="0" lvl="5" indent="0" algn="r" rtl="0">
              <a:spcBef>
                <a:spcPts val="0"/>
              </a:spcBef>
              <a:spcAft>
                <a:spcPts val="0"/>
              </a:spcAft>
              <a:buNone/>
              <a:defRPr/>
            </a:lvl6pPr>
            <a:lvl7pPr marL="0" lvl="6" indent="0" algn="r" rtl="0">
              <a:spcBef>
                <a:spcPts val="0"/>
              </a:spcBef>
              <a:spcAft>
                <a:spcPts val="0"/>
              </a:spcAft>
              <a:buNone/>
              <a:defRPr/>
            </a:lvl7pPr>
            <a:lvl8pPr marL="0" lvl="7" indent="0" algn="r" rtl="0">
              <a:spcBef>
                <a:spcPts val="0"/>
              </a:spcBef>
              <a:spcAft>
                <a:spcPts val="0"/>
              </a:spcAft>
              <a:buNone/>
              <a:defRPr/>
            </a:lvl8pPr>
            <a:lvl9pPr marL="0" lvl="8" indent="0" algn="r" rtl="0">
              <a:spcBef>
                <a:spcPts val="0"/>
              </a:spcBef>
              <a:spcAft>
                <a:spcPts val="0"/>
              </a:spcAft>
              <a:buNone/>
              <a:defRPr/>
            </a:lvl9pPr>
          </a:lstStyle>
          <a:p>
            <a:pPr marL="0" lvl="0" indent="0" algn="r" rtl="0">
              <a:spcBef>
                <a:spcPts val="0"/>
              </a:spcBef>
              <a:spcAft>
                <a:spcPts val="0"/>
              </a:spcAft>
              <a:buNone/>
            </a:pPr>
            <a:fld id="{00000000-1234-1234-1234-123412341234}" type="slidenum">
              <a:rPr lang="nl-NL"/>
              <a:t>‹#›</a:t>
            </a:fld>
            <a:endParaRPr/>
          </a:p>
        </p:txBody>
      </p:sp>
      <p:pic>
        <p:nvPicPr>
          <p:cNvPr id="84" name="Google Shape;84;g13997ca9e4d_0_1609" descr="A screenshot of a computer&#10;&#10;Description automatically generated with low confidence"/>
          <p:cNvPicPr preferRelativeResize="0"/>
          <p:nvPr/>
        </p:nvPicPr>
        <p:blipFill rotWithShape="1">
          <a:blip r:embed="rId2">
            <a:alphaModFix/>
          </a:blip>
          <a:srcRect/>
          <a:stretch/>
        </p:blipFill>
        <p:spPr>
          <a:xfrm>
            <a:off x="269832" y="6137244"/>
            <a:ext cx="2786201" cy="468588"/>
          </a:xfrm>
          <a:prstGeom prst="rect">
            <a:avLst/>
          </a:prstGeom>
          <a:noFill/>
          <a:ln>
            <a:noFill/>
          </a:ln>
        </p:spPr>
      </p:pic>
      <p:pic>
        <p:nvPicPr>
          <p:cNvPr id="85" name="Google Shape;85;g13997ca9e4d_0_1609"/>
          <p:cNvPicPr preferRelativeResize="0"/>
          <p:nvPr/>
        </p:nvPicPr>
        <p:blipFill rotWithShape="1">
          <a:blip r:embed="rId3">
            <a:alphaModFix/>
          </a:blip>
          <a:srcRect/>
          <a:stretch/>
        </p:blipFill>
        <p:spPr>
          <a:xfrm>
            <a:off x="9825038" y="3884043"/>
            <a:ext cx="1838325" cy="3017388"/>
          </a:xfrm>
          <a:prstGeom prst="rect">
            <a:avLst/>
          </a:prstGeom>
          <a:noFill/>
          <a:ln>
            <a:noFill/>
          </a:ln>
        </p:spPr>
      </p:pic>
    </p:spTree>
    <p:extLst>
      <p:ext uri="{BB962C8B-B14F-4D97-AF65-F5344CB8AC3E}">
        <p14:creationId xmlns:p14="http://schemas.microsoft.com/office/powerpoint/2010/main" val="6353351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amp;A">
  <p:cSld name="Q&amp;A">
    <p:spTree>
      <p:nvGrpSpPr>
        <p:cNvPr id="1" name="Shape 46"/>
        <p:cNvGrpSpPr/>
        <p:nvPr/>
      </p:nvGrpSpPr>
      <p:grpSpPr>
        <a:xfrm>
          <a:off x="0" y="0"/>
          <a:ext cx="0" cy="0"/>
          <a:chOff x="0" y="0"/>
          <a:chExt cx="0" cy="0"/>
        </a:xfrm>
      </p:grpSpPr>
      <p:sp>
        <p:nvSpPr>
          <p:cNvPr id="47" name="Google Shape;47;g13997ca9e4d_0_2163"/>
          <p:cNvSpPr/>
          <p:nvPr/>
        </p:nvSpPr>
        <p:spPr>
          <a:xfrm>
            <a:off x="0" y="5328745"/>
            <a:ext cx="12192000" cy="1529400"/>
          </a:xfrm>
          <a:prstGeom prst="rect">
            <a:avLst/>
          </a:prstGeom>
          <a:solidFill>
            <a:srgbClr val="004F9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8" name="Google Shape;48;g13997ca9e4d_0_2163"/>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lvl1pPr marL="0" lvl="0" indent="0" algn="r" rtl="0">
              <a:spcBef>
                <a:spcPts val="0"/>
              </a:spcBef>
              <a:spcAft>
                <a:spcPts val="0"/>
              </a:spcAft>
              <a:buNone/>
              <a:defRPr/>
            </a:lvl1pPr>
            <a:lvl2pPr marL="0" lvl="1" indent="0" algn="r" rtl="0">
              <a:spcBef>
                <a:spcPts val="0"/>
              </a:spcBef>
              <a:spcAft>
                <a:spcPts val="0"/>
              </a:spcAft>
              <a:buNone/>
              <a:defRPr/>
            </a:lvl2pPr>
            <a:lvl3pPr marL="0" lvl="2" indent="0" algn="r" rtl="0">
              <a:spcBef>
                <a:spcPts val="0"/>
              </a:spcBef>
              <a:spcAft>
                <a:spcPts val="0"/>
              </a:spcAft>
              <a:buNone/>
              <a:defRPr/>
            </a:lvl3pPr>
            <a:lvl4pPr marL="0" lvl="3" indent="0" algn="r" rtl="0">
              <a:spcBef>
                <a:spcPts val="0"/>
              </a:spcBef>
              <a:spcAft>
                <a:spcPts val="0"/>
              </a:spcAft>
              <a:buNone/>
              <a:defRPr/>
            </a:lvl4pPr>
            <a:lvl5pPr marL="0" lvl="4" indent="0" algn="r" rtl="0">
              <a:spcBef>
                <a:spcPts val="0"/>
              </a:spcBef>
              <a:spcAft>
                <a:spcPts val="0"/>
              </a:spcAft>
              <a:buNone/>
              <a:defRPr/>
            </a:lvl5pPr>
            <a:lvl6pPr marL="0" lvl="5" indent="0" algn="r" rtl="0">
              <a:spcBef>
                <a:spcPts val="0"/>
              </a:spcBef>
              <a:spcAft>
                <a:spcPts val="0"/>
              </a:spcAft>
              <a:buNone/>
              <a:defRPr/>
            </a:lvl6pPr>
            <a:lvl7pPr marL="0" lvl="6" indent="0" algn="r" rtl="0">
              <a:spcBef>
                <a:spcPts val="0"/>
              </a:spcBef>
              <a:spcAft>
                <a:spcPts val="0"/>
              </a:spcAft>
              <a:buNone/>
              <a:defRPr/>
            </a:lvl7pPr>
            <a:lvl8pPr marL="0" lvl="7" indent="0" algn="r" rtl="0">
              <a:spcBef>
                <a:spcPts val="0"/>
              </a:spcBef>
              <a:spcAft>
                <a:spcPts val="0"/>
              </a:spcAft>
              <a:buNone/>
              <a:defRPr/>
            </a:lvl8pPr>
            <a:lvl9pPr marL="0" lvl="8" indent="0" algn="r" rtl="0">
              <a:spcBef>
                <a:spcPts val="0"/>
              </a:spcBef>
              <a:spcAft>
                <a:spcPts val="0"/>
              </a:spcAft>
              <a:buNone/>
              <a:defRPr/>
            </a:lvl9pPr>
          </a:lstStyle>
          <a:p>
            <a:pPr marL="0" lvl="0" indent="0" algn="r" rtl="0">
              <a:spcBef>
                <a:spcPts val="0"/>
              </a:spcBef>
              <a:spcAft>
                <a:spcPts val="0"/>
              </a:spcAft>
              <a:buNone/>
            </a:pPr>
            <a:fld id="{00000000-1234-1234-1234-123412341234}" type="slidenum">
              <a:rPr lang="nl-NL"/>
              <a:t>‹#›</a:t>
            </a:fld>
            <a:endParaRPr/>
          </a:p>
        </p:txBody>
      </p:sp>
      <p:pic>
        <p:nvPicPr>
          <p:cNvPr id="49" name="Google Shape;49;g13997ca9e4d_0_2163" descr="A screenshot of a computer&#10;&#10;Description automatically generated with low confidence"/>
          <p:cNvPicPr preferRelativeResize="0"/>
          <p:nvPr/>
        </p:nvPicPr>
        <p:blipFill rotWithShape="1">
          <a:blip r:embed="rId2">
            <a:alphaModFix/>
          </a:blip>
          <a:srcRect/>
          <a:stretch/>
        </p:blipFill>
        <p:spPr>
          <a:xfrm>
            <a:off x="2981402" y="5572540"/>
            <a:ext cx="6229198" cy="1047638"/>
          </a:xfrm>
          <a:prstGeom prst="rect">
            <a:avLst/>
          </a:prstGeom>
          <a:noFill/>
          <a:ln>
            <a:noFill/>
          </a:ln>
        </p:spPr>
      </p:pic>
      <p:pic>
        <p:nvPicPr>
          <p:cNvPr id="50" name="Google Shape;50;g13997ca9e4d_0_2163" descr="A picture containing vegetable&#10;&#10;Description automatically generated"/>
          <p:cNvPicPr preferRelativeResize="0"/>
          <p:nvPr/>
        </p:nvPicPr>
        <p:blipFill rotWithShape="1">
          <a:blip r:embed="rId3">
            <a:alphaModFix/>
          </a:blip>
          <a:srcRect t="34507"/>
          <a:stretch/>
        </p:blipFill>
        <p:spPr>
          <a:xfrm>
            <a:off x="0" y="13719"/>
            <a:ext cx="12191999" cy="5328747"/>
          </a:xfrm>
          <a:prstGeom prst="rect">
            <a:avLst/>
          </a:prstGeom>
          <a:noFill/>
          <a:ln>
            <a:noFill/>
          </a:ln>
        </p:spPr>
      </p:pic>
    </p:spTree>
    <p:extLst>
      <p:ext uri="{BB962C8B-B14F-4D97-AF65-F5344CB8AC3E}">
        <p14:creationId xmlns:p14="http://schemas.microsoft.com/office/powerpoint/2010/main" val="5287194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ver 01">
  <p:cSld name="Cover 01">
    <p:spTree>
      <p:nvGrpSpPr>
        <p:cNvPr id="1" name="Shape 106"/>
        <p:cNvGrpSpPr/>
        <p:nvPr/>
      </p:nvGrpSpPr>
      <p:grpSpPr>
        <a:xfrm>
          <a:off x="0" y="0"/>
          <a:ext cx="0" cy="0"/>
          <a:chOff x="0" y="0"/>
          <a:chExt cx="0" cy="0"/>
        </a:xfrm>
      </p:grpSpPr>
      <p:sp>
        <p:nvSpPr>
          <p:cNvPr id="107" name="Google Shape;107;p13"/>
          <p:cNvSpPr>
            <a:spLocks noGrp="1"/>
          </p:cNvSpPr>
          <p:nvPr>
            <p:ph type="pic" idx="2"/>
          </p:nvPr>
        </p:nvSpPr>
        <p:spPr>
          <a:xfrm>
            <a:off x="6889840" y="-1251520"/>
            <a:ext cx="6044400" cy="6045583"/>
          </a:xfrm>
          <a:prstGeom prst="ellipse">
            <a:avLst/>
          </a:prstGeom>
          <a:noFill/>
          <a:ln>
            <a:noFill/>
          </a:ln>
        </p:spPr>
      </p:sp>
      <p:sp>
        <p:nvSpPr>
          <p:cNvPr id="108" name="Google Shape;108;p13"/>
          <p:cNvSpPr/>
          <p:nvPr/>
        </p:nvSpPr>
        <p:spPr>
          <a:xfrm>
            <a:off x="6456040" y="-1685113"/>
            <a:ext cx="6912000" cy="6912768"/>
          </a:xfrm>
          <a:prstGeom prst="donut">
            <a:avLst>
              <a:gd name="adj" fmla="val 3102"/>
            </a:avLst>
          </a:prstGeom>
          <a:solidFill>
            <a:schemeClr val="lt1">
              <a:alpha val="4901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9" name="Google Shape;109;p13"/>
          <p:cNvSpPr txBox="1">
            <a:spLocks noGrp="1"/>
          </p:cNvSpPr>
          <p:nvPr>
            <p:ph type="body" idx="1"/>
          </p:nvPr>
        </p:nvSpPr>
        <p:spPr>
          <a:xfrm>
            <a:off x="392278" y="3326365"/>
            <a:ext cx="5976000" cy="5040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lt1"/>
              </a:buClr>
              <a:buSzPts val="3000"/>
              <a:buFont typeface="Arial"/>
              <a:buNone/>
              <a:defRPr sz="30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0" name="Google Shape;110;p13"/>
          <p:cNvSpPr txBox="1">
            <a:spLocks noGrp="1"/>
          </p:cNvSpPr>
          <p:nvPr>
            <p:ph type="body" idx="3"/>
          </p:nvPr>
        </p:nvSpPr>
        <p:spPr>
          <a:xfrm>
            <a:off x="410876" y="4043603"/>
            <a:ext cx="4015283" cy="36004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pic>
        <p:nvPicPr>
          <p:cNvPr id="111" name="Google Shape;111;p13" descr="A picture containing drawing&#10;&#10;Description automatically generated"/>
          <p:cNvPicPr preferRelativeResize="0"/>
          <p:nvPr/>
        </p:nvPicPr>
        <p:blipFill rotWithShape="1">
          <a:blip r:embed="rId2">
            <a:alphaModFix/>
          </a:blip>
          <a:srcRect/>
          <a:stretch/>
        </p:blipFill>
        <p:spPr>
          <a:xfrm>
            <a:off x="500193" y="5934131"/>
            <a:ext cx="1581397" cy="363064"/>
          </a:xfrm>
          <a:prstGeom prst="rect">
            <a:avLst/>
          </a:prstGeom>
          <a:noFill/>
          <a:ln>
            <a:noFill/>
          </a:ln>
        </p:spPr>
      </p:pic>
      <p:pic>
        <p:nvPicPr>
          <p:cNvPr id="112" name="Google Shape;112;p13" descr="A close up of a logo&#10;&#10;Description automatically generated"/>
          <p:cNvPicPr preferRelativeResize="0"/>
          <p:nvPr/>
        </p:nvPicPr>
        <p:blipFill rotWithShape="1">
          <a:blip r:embed="rId3">
            <a:alphaModFix/>
          </a:blip>
          <a:srcRect/>
          <a:stretch/>
        </p:blipFill>
        <p:spPr>
          <a:xfrm>
            <a:off x="2619852" y="5823656"/>
            <a:ext cx="2704089" cy="539000"/>
          </a:xfrm>
          <a:prstGeom prst="rect">
            <a:avLst/>
          </a:prstGeom>
          <a:noFill/>
          <a:ln>
            <a:noFill/>
          </a:ln>
        </p:spPr>
      </p:pic>
      <p:pic>
        <p:nvPicPr>
          <p:cNvPr id="113" name="Google Shape;113;p13" descr="A close up of a logo&#10;&#10;Description automatically generated"/>
          <p:cNvPicPr preferRelativeResize="0"/>
          <p:nvPr/>
        </p:nvPicPr>
        <p:blipFill rotWithShape="1">
          <a:blip r:embed="rId4">
            <a:alphaModFix/>
          </a:blip>
          <a:srcRect/>
          <a:stretch/>
        </p:blipFill>
        <p:spPr>
          <a:xfrm>
            <a:off x="5781762" y="5705475"/>
            <a:ext cx="536836" cy="694029"/>
          </a:xfrm>
          <a:prstGeom prst="rect">
            <a:avLst/>
          </a:prstGeom>
          <a:noFill/>
          <a:ln>
            <a:noFill/>
          </a:ln>
        </p:spPr>
      </p:pic>
      <p:pic>
        <p:nvPicPr>
          <p:cNvPr id="114" name="Google Shape;114;p13" descr="Logo&#10;&#10;Description automatically generated"/>
          <p:cNvPicPr preferRelativeResize="0"/>
          <p:nvPr/>
        </p:nvPicPr>
        <p:blipFill rotWithShape="1">
          <a:blip r:embed="rId5">
            <a:alphaModFix/>
          </a:blip>
          <a:srcRect/>
          <a:stretch/>
        </p:blipFill>
        <p:spPr>
          <a:xfrm>
            <a:off x="6912323" y="5894379"/>
            <a:ext cx="1058306" cy="363064"/>
          </a:xfrm>
          <a:prstGeom prst="rect">
            <a:avLst/>
          </a:prstGeom>
          <a:noFill/>
          <a:ln>
            <a:noFill/>
          </a:ln>
        </p:spPr>
      </p:pic>
      <p:pic>
        <p:nvPicPr>
          <p:cNvPr id="115" name="Google Shape;115;p13" descr="Logo&#10;&#10;Description automatically generated"/>
          <p:cNvPicPr preferRelativeResize="0"/>
          <p:nvPr/>
        </p:nvPicPr>
        <p:blipFill rotWithShape="1">
          <a:blip r:embed="rId6">
            <a:alphaModFix/>
          </a:blip>
          <a:srcRect/>
          <a:stretch/>
        </p:blipFill>
        <p:spPr>
          <a:xfrm>
            <a:off x="10764171" y="5856312"/>
            <a:ext cx="608837" cy="409260"/>
          </a:xfrm>
          <a:prstGeom prst="rect">
            <a:avLst/>
          </a:prstGeom>
          <a:noFill/>
          <a:ln>
            <a:noFill/>
          </a:ln>
        </p:spPr>
      </p:pic>
      <p:pic>
        <p:nvPicPr>
          <p:cNvPr id="116" name="Google Shape;116;p13" descr="A picture containing graphical user interface&#10;&#10;Description automatically generated"/>
          <p:cNvPicPr preferRelativeResize="0"/>
          <p:nvPr/>
        </p:nvPicPr>
        <p:blipFill rotWithShape="1">
          <a:blip r:embed="rId7">
            <a:alphaModFix/>
          </a:blip>
          <a:srcRect/>
          <a:stretch/>
        </p:blipFill>
        <p:spPr>
          <a:xfrm>
            <a:off x="8726171" y="5905372"/>
            <a:ext cx="1291717" cy="375565"/>
          </a:xfrm>
          <a:prstGeom prst="rect">
            <a:avLst/>
          </a:prstGeom>
          <a:noFill/>
          <a:ln>
            <a:noFill/>
          </a:ln>
        </p:spPr>
      </p:pic>
      <p:pic>
        <p:nvPicPr>
          <p:cNvPr id="117" name="Google Shape;117;p13" descr="A picture containing logo&#10;&#10;Description automatically generated"/>
          <p:cNvPicPr preferRelativeResize="0"/>
          <p:nvPr/>
        </p:nvPicPr>
        <p:blipFill rotWithShape="1">
          <a:blip r:embed="rId8">
            <a:alphaModFix/>
          </a:blip>
          <a:srcRect/>
          <a:stretch/>
        </p:blipFill>
        <p:spPr>
          <a:xfrm>
            <a:off x="544461" y="426160"/>
            <a:ext cx="2126222" cy="704048"/>
          </a:xfrm>
          <a:prstGeom prst="rect">
            <a:avLst/>
          </a:prstGeom>
          <a:noFill/>
          <a:ln>
            <a:noFill/>
          </a:ln>
        </p:spPr>
      </p:pic>
      <p:pic>
        <p:nvPicPr>
          <p:cNvPr id="118" name="Google Shape;118;p13" descr="Graphical user interface, text&#10;&#10;Description automatically generated with medium confidence"/>
          <p:cNvPicPr preferRelativeResize="0"/>
          <p:nvPr/>
        </p:nvPicPr>
        <p:blipFill rotWithShape="1">
          <a:blip r:embed="rId9">
            <a:alphaModFix/>
          </a:blip>
          <a:srcRect/>
          <a:stretch/>
        </p:blipFill>
        <p:spPr>
          <a:xfrm>
            <a:off x="3189189" y="650425"/>
            <a:ext cx="1793937" cy="432017"/>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ver 02">
  <p:cSld name="Cover 02">
    <p:spTree>
      <p:nvGrpSpPr>
        <p:cNvPr id="1" name="Shape 119"/>
        <p:cNvGrpSpPr/>
        <p:nvPr/>
      </p:nvGrpSpPr>
      <p:grpSpPr>
        <a:xfrm>
          <a:off x="0" y="0"/>
          <a:ext cx="0" cy="0"/>
          <a:chOff x="0" y="0"/>
          <a:chExt cx="0" cy="0"/>
        </a:xfrm>
      </p:grpSpPr>
      <p:sp>
        <p:nvSpPr>
          <p:cNvPr id="120" name="Google Shape;120;p27"/>
          <p:cNvSpPr txBox="1">
            <a:spLocks noGrp="1"/>
          </p:cNvSpPr>
          <p:nvPr>
            <p:ph type="body" idx="1"/>
          </p:nvPr>
        </p:nvSpPr>
        <p:spPr>
          <a:xfrm>
            <a:off x="434430" y="4221088"/>
            <a:ext cx="5760000" cy="36004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1" name="Google Shape;121;p27"/>
          <p:cNvSpPr txBox="1">
            <a:spLocks noGrp="1"/>
          </p:cNvSpPr>
          <p:nvPr>
            <p:ph type="body" idx="2"/>
          </p:nvPr>
        </p:nvSpPr>
        <p:spPr>
          <a:xfrm>
            <a:off x="434430" y="3501008"/>
            <a:ext cx="5760000" cy="5040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lt1"/>
              </a:buClr>
              <a:buSzPts val="3000"/>
              <a:buFont typeface="Arial"/>
              <a:buNone/>
              <a:defRPr sz="30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2" name="Google Shape;122;p27"/>
          <p:cNvSpPr>
            <a:spLocks noGrp="1"/>
          </p:cNvSpPr>
          <p:nvPr>
            <p:ph type="pic" idx="3"/>
          </p:nvPr>
        </p:nvSpPr>
        <p:spPr>
          <a:xfrm>
            <a:off x="6690071" y="1845533"/>
            <a:ext cx="6998781" cy="6998781"/>
          </a:xfrm>
          <a:prstGeom prst="ellipse">
            <a:avLst/>
          </a:prstGeom>
          <a:noFill/>
          <a:ln>
            <a:noFill/>
          </a:ln>
        </p:spPr>
      </p:sp>
      <p:sp>
        <p:nvSpPr>
          <p:cNvPr id="123" name="Google Shape;123;p27"/>
          <p:cNvSpPr/>
          <p:nvPr/>
        </p:nvSpPr>
        <p:spPr>
          <a:xfrm>
            <a:off x="6214600" y="1370062"/>
            <a:ext cx="8002694" cy="8002694"/>
          </a:xfrm>
          <a:prstGeom prst="donut">
            <a:avLst>
              <a:gd name="adj" fmla="val 3102"/>
            </a:avLst>
          </a:prstGeom>
          <a:solidFill>
            <a:schemeClr val="lt1">
              <a:alpha val="4901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124" name="Google Shape;124;p27" descr="A picture containing logo&#10;&#10;Description automatically generated"/>
          <p:cNvPicPr preferRelativeResize="0"/>
          <p:nvPr/>
        </p:nvPicPr>
        <p:blipFill rotWithShape="1">
          <a:blip r:embed="rId2">
            <a:alphaModFix/>
          </a:blip>
          <a:srcRect/>
          <a:stretch/>
        </p:blipFill>
        <p:spPr>
          <a:xfrm>
            <a:off x="553987" y="435685"/>
            <a:ext cx="1599756" cy="529721"/>
          </a:xfrm>
          <a:prstGeom prst="rect">
            <a:avLst/>
          </a:prstGeom>
          <a:noFill/>
          <a:ln>
            <a:noFill/>
          </a:ln>
        </p:spPr>
      </p:pic>
      <p:pic>
        <p:nvPicPr>
          <p:cNvPr id="125" name="Google Shape;125;p27" descr="A picture containing drawing&#10;&#10;Description automatically generated"/>
          <p:cNvPicPr preferRelativeResize="0"/>
          <p:nvPr/>
        </p:nvPicPr>
        <p:blipFill rotWithShape="1">
          <a:blip r:embed="rId3">
            <a:alphaModFix/>
          </a:blip>
          <a:srcRect/>
          <a:stretch/>
        </p:blipFill>
        <p:spPr>
          <a:xfrm>
            <a:off x="2723628" y="582288"/>
            <a:ext cx="1401523" cy="321768"/>
          </a:xfrm>
          <a:prstGeom prst="rect">
            <a:avLst/>
          </a:prstGeom>
          <a:noFill/>
          <a:ln>
            <a:noFill/>
          </a:ln>
        </p:spPr>
      </p:pic>
      <p:pic>
        <p:nvPicPr>
          <p:cNvPr id="126" name="Google Shape;126;p27" descr="A close up of a logo&#10;&#10;Description automatically generated"/>
          <p:cNvPicPr preferRelativeResize="0"/>
          <p:nvPr/>
        </p:nvPicPr>
        <p:blipFill rotWithShape="1">
          <a:blip r:embed="rId4">
            <a:alphaModFix/>
          </a:blip>
          <a:srcRect/>
          <a:stretch/>
        </p:blipFill>
        <p:spPr>
          <a:xfrm>
            <a:off x="4519838" y="493904"/>
            <a:ext cx="2396516" cy="477692"/>
          </a:xfrm>
          <a:prstGeom prst="rect">
            <a:avLst/>
          </a:prstGeom>
          <a:noFill/>
          <a:ln>
            <a:noFill/>
          </a:ln>
        </p:spPr>
      </p:pic>
      <p:pic>
        <p:nvPicPr>
          <p:cNvPr id="127" name="Google Shape;127;p27" descr="A close up of a logo&#10;&#10;Description automatically generated"/>
          <p:cNvPicPr preferRelativeResize="0"/>
          <p:nvPr/>
        </p:nvPicPr>
        <p:blipFill rotWithShape="1">
          <a:blip r:embed="rId5">
            <a:alphaModFix/>
          </a:blip>
          <a:srcRect/>
          <a:stretch/>
        </p:blipFill>
        <p:spPr>
          <a:xfrm>
            <a:off x="7208416" y="388913"/>
            <a:ext cx="459391" cy="593908"/>
          </a:xfrm>
          <a:prstGeom prst="rect">
            <a:avLst/>
          </a:prstGeom>
          <a:noFill/>
          <a:ln>
            <a:noFill/>
          </a:ln>
        </p:spPr>
      </p:pic>
      <p:pic>
        <p:nvPicPr>
          <p:cNvPr id="128" name="Google Shape;128;p27" descr="Logo&#10;&#10;Description automatically generated"/>
          <p:cNvPicPr preferRelativeResize="0"/>
          <p:nvPr/>
        </p:nvPicPr>
        <p:blipFill rotWithShape="1">
          <a:blip r:embed="rId6">
            <a:alphaModFix/>
          </a:blip>
          <a:srcRect/>
          <a:stretch/>
        </p:blipFill>
        <p:spPr>
          <a:xfrm>
            <a:off x="8104846" y="568632"/>
            <a:ext cx="905634" cy="310688"/>
          </a:xfrm>
          <a:prstGeom prst="rect">
            <a:avLst/>
          </a:prstGeom>
          <a:noFill/>
          <a:ln>
            <a:noFill/>
          </a:ln>
        </p:spPr>
      </p:pic>
      <p:pic>
        <p:nvPicPr>
          <p:cNvPr id="129" name="Google Shape;129;p27" descr="Logo&#10;&#10;Description automatically generated"/>
          <p:cNvPicPr preferRelativeResize="0"/>
          <p:nvPr/>
        </p:nvPicPr>
        <p:blipFill rotWithShape="1">
          <a:blip r:embed="rId7">
            <a:alphaModFix/>
          </a:blip>
          <a:srcRect/>
          <a:stretch/>
        </p:blipFill>
        <p:spPr>
          <a:xfrm>
            <a:off x="11136057" y="548823"/>
            <a:ext cx="521006" cy="350220"/>
          </a:xfrm>
          <a:prstGeom prst="rect">
            <a:avLst/>
          </a:prstGeom>
          <a:noFill/>
          <a:ln>
            <a:noFill/>
          </a:ln>
        </p:spPr>
      </p:pic>
      <p:pic>
        <p:nvPicPr>
          <p:cNvPr id="130" name="Google Shape;130;p27" descr="A picture containing graphical user interface&#10;&#10;Description automatically generated"/>
          <p:cNvPicPr preferRelativeResize="0"/>
          <p:nvPr/>
        </p:nvPicPr>
        <p:blipFill rotWithShape="1">
          <a:blip r:embed="rId8">
            <a:alphaModFix/>
          </a:blip>
          <a:srcRect/>
          <a:stretch/>
        </p:blipFill>
        <p:spPr>
          <a:xfrm>
            <a:off x="9512159" y="584938"/>
            <a:ext cx="1105373" cy="321386"/>
          </a:xfrm>
          <a:prstGeom prst="rect">
            <a:avLst/>
          </a:prstGeom>
          <a:noFill/>
          <a:ln>
            <a:noFill/>
          </a:ln>
        </p:spPr>
      </p:pic>
      <p:pic>
        <p:nvPicPr>
          <p:cNvPr id="131" name="Google Shape;131;p27" descr="Graphical user interface, text&#10;&#10;Description automatically generated with medium confidence"/>
          <p:cNvPicPr preferRelativeResize="0"/>
          <p:nvPr/>
        </p:nvPicPr>
        <p:blipFill rotWithShape="1">
          <a:blip r:embed="rId9">
            <a:alphaModFix/>
          </a:blip>
          <a:srcRect/>
          <a:stretch/>
        </p:blipFill>
        <p:spPr>
          <a:xfrm>
            <a:off x="565590" y="1179486"/>
            <a:ext cx="1571219" cy="37838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Title Page">
  <p:cSld name="Main Title Page">
    <p:bg>
      <p:bgPr>
        <a:solidFill>
          <a:srgbClr val="1D4F9D"/>
        </a:solidFill>
        <a:effectLst/>
      </p:bgPr>
    </p:bg>
    <p:spTree>
      <p:nvGrpSpPr>
        <p:cNvPr id="1" name="Shape 53"/>
        <p:cNvGrpSpPr/>
        <p:nvPr/>
      </p:nvGrpSpPr>
      <p:grpSpPr>
        <a:xfrm>
          <a:off x="0" y="0"/>
          <a:ext cx="0" cy="0"/>
          <a:chOff x="0" y="0"/>
          <a:chExt cx="0" cy="0"/>
        </a:xfrm>
      </p:grpSpPr>
      <p:pic>
        <p:nvPicPr>
          <p:cNvPr id="54" name="Google Shape;54;g13997ca9e4d_0_1582"/>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55" name="Google Shape;55;g13997ca9e4d_0_1582"/>
          <p:cNvSpPr/>
          <p:nvPr/>
        </p:nvSpPr>
        <p:spPr>
          <a:xfrm>
            <a:off x="0" y="5328745"/>
            <a:ext cx="12192000" cy="1529400"/>
          </a:xfrm>
          <a:prstGeom prst="rect">
            <a:avLst/>
          </a:prstGeom>
          <a:solidFill>
            <a:srgbClr val="004F9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6" name="Google Shape;56;g13997ca9e4d_0_1582"/>
          <p:cNvSpPr/>
          <p:nvPr/>
        </p:nvSpPr>
        <p:spPr>
          <a:xfrm>
            <a:off x="0" y="0"/>
            <a:ext cx="12192000" cy="5328600"/>
          </a:xfrm>
          <a:prstGeom prst="rect">
            <a:avLst/>
          </a:prstGeom>
          <a:solidFill>
            <a:srgbClr val="5D24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57" name="Google Shape;57;g13997ca9e4d_0_1582" descr="A screenshot of a computer&#10;&#10;Description automatically generated with low confidence"/>
          <p:cNvPicPr preferRelativeResize="0"/>
          <p:nvPr/>
        </p:nvPicPr>
        <p:blipFill rotWithShape="1">
          <a:blip r:embed="rId3">
            <a:alphaModFix/>
          </a:blip>
          <a:srcRect/>
          <a:stretch/>
        </p:blipFill>
        <p:spPr>
          <a:xfrm>
            <a:off x="2981402" y="5572540"/>
            <a:ext cx="6229198" cy="1047638"/>
          </a:xfrm>
          <a:prstGeom prst="rect">
            <a:avLst/>
          </a:prstGeom>
          <a:noFill/>
          <a:ln>
            <a:noFill/>
          </a:ln>
        </p:spPr>
      </p:pic>
      <p:pic>
        <p:nvPicPr>
          <p:cNvPr id="58" name="Google Shape;58;g13997ca9e4d_0_1582" descr="A picture containing plant, vegetable&#10;&#10;Description automatically generated"/>
          <p:cNvPicPr preferRelativeResize="0"/>
          <p:nvPr/>
        </p:nvPicPr>
        <p:blipFill rotWithShape="1">
          <a:blip r:embed="rId4">
            <a:alphaModFix/>
          </a:blip>
          <a:srcRect/>
          <a:stretch/>
        </p:blipFill>
        <p:spPr>
          <a:xfrm>
            <a:off x="692150" y="326258"/>
            <a:ext cx="10807698" cy="4673601"/>
          </a:xfrm>
          <a:prstGeom prst="rect">
            <a:avLst/>
          </a:prstGeom>
          <a:noFill/>
          <a:ln>
            <a:noFill/>
          </a:ln>
        </p:spPr>
      </p:pic>
    </p:spTree>
    <p:extLst>
      <p:ext uri="{BB962C8B-B14F-4D97-AF65-F5344CB8AC3E}">
        <p14:creationId xmlns:p14="http://schemas.microsoft.com/office/powerpoint/2010/main" val="364782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ext &amp; Image">
  <p:cSld name="Text &amp; Image">
    <p:spTree>
      <p:nvGrpSpPr>
        <p:cNvPr id="1" name="Shape 39"/>
        <p:cNvGrpSpPr/>
        <p:nvPr/>
      </p:nvGrpSpPr>
      <p:grpSpPr>
        <a:xfrm>
          <a:off x="0" y="0"/>
          <a:ext cx="0" cy="0"/>
          <a:chOff x="0" y="0"/>
          <a:chExt cx="0" cy="0"/>
        </a:xfrm>
      </p:grpSpPr>
      <p:sp>
        <p:nvSpPr>
          <p:cNvPr id="40" name="Google Shape;40;p23"/>
          <p:cNvSpPr>
            <a:spLocks noGrp="1"/>
          </p:cNvSpPr>
          <p:nvPr>
            <p:ph type="pic" idx="2"/>
          </p:nvPr>
        </p:nvSpPr>
        <p:spPr>
          <a:xfrm>
            <a:off x="8112225" y="1196752"/>
            <a:ext cx="3456384" cy="4176464"/>
          </a:xfrm>
          <a:prstGeom prst="round2DiagRect">
            <a:avLst>
              <a:gd name="adj1" fmla="val 12259"/>
              <a:gd name="adj2" fmla="val 0"/>
            </a:avLst>
          </a:prstGeom>
          <a:noFill/>
          <a:ln>
            <a:noFill/>
          </a:ln>
        </p:spPr>
      </p:sp>
      <p:pic>
        <p:nvPicPr>
          <p:cNvPr id="41" name="Google Shape;41;p23" descr="F:\Birmingham\MSU\Creative Services\DG EAC Framework jobs\EIT\2014 EIT re-brand\Brand elements examples\Mock-ups\Examples\Powerpoint Template\Old\Graphic_element.png"/>
          <p:cNvPicPr preferRelativeResize="0"/>
          <p:nvPr/>
        </p:nvPicPr>
        <p:blipFill rotWithShape="1">
          <a:blip r:embed="rId2">
            <a:alphaModFix/>
          </a:blip>
          <a:srcRect l="-273" t="-9718" r="28406" b="58620"/>
          <a:stretch/>
        </p:blipFill>
        <p:spPr>
          <a:xfrm>
            <a:off x="10050209" y="5335149"/>
            <a:ext cx="2141791" cy="1522851"/>
          </a:xfrm>
          <a:prstGeom prst="rect">
            <a:avLst/>
          </a:prstGeom>
          <a:noFill/>
          <a:ln>
            <a:noFill/>
          </a:ln>
        </p:spPr>
      </p:pic>
      <p:sp>
        <p:nvSpPr>
          <p:cNvPr id="42" name="Google Shape;42;p23"/>
          <p:cNvSpPr txBox="1">
            <a:spLocks noGrp="1"/>
          </p:cNvSpPr>
          <p:nvPr>
            <p:ph type="body" idx="1"/>
          </p:nvPr>
        </p:nvSpPr>
        <p:spPr>
          <a:xfrm>
            <a:off x="623393" y="541719"/>
            <a:ext cx="7128000"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3" name="Google Shape;43;p23"/>
          <p:cNvSpPr txBox="1">
            <a:spLocks noGrp="1"/>
          </p:cNvSpPr>
          <p:nvPr>
            <p:ph type="body" idx="3"/>
          </p:nvPr>
        </p:nvSpPr>
        <p:spPr>
          <a:xfrm>
            <a:off x="623393" y="1196976"/>
            <a:ext cx="7128000"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ext Slide">
  <p:cSld name="Blank Text Slide">
    <p:spTree>
      <p:nvGrpSpPr>
        <p:cNvPr id="1" name="Shape 44"/>
        <p:cNvGrpSpPr/>
        <p:nvPr/>
      </p:nvGrpSpPr>
      <p:grpSpPr>
        <a:xfrm>
          <a:off x="0" y="0"/>
          <a:ext cx="0" cy="0"/>
          <a:chOff x="0" y="0"/>
          <a:chExt cx="0" cy="0"/>
        </a:xfrm>
      </p:grpSpPr>
      <p:sp>
        <p:nvSpPr>
          <p:cNvPr id="45" name="Google Shape;45;p19"/>
          <p:cNvSpPr/>
          <p:nvPr/>
        </p:nvSpPr>
        <p:spPr>
          <a:xfrm>
            <a:off x="11327280" y="6467128"/>
            <a:ext cx="386644"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nl-NL" sz="900" b="0" i="0" u="none" strike="noStrike" cap="none">
                <a:solidFill>
                  <a:schemeClr val="lt1"/>
                </a:solidFill>
                <a:latin typeface="Arial"/>
                <a:ea typeface="Arial"/>
                <a:cs typeface="Arial"/>
                <a:sym typeface="Arial"/>
              </a:rPr>
              <a:t>‹#›</a:t>
            </a:fld>
            <a:endParaRPr sz="900" b="0" i="0" u="none" strike="noStrike" cap="none">
              <a:solidFill>
                <a:schemeClr val="lt1"/>
              </a:solidFill>
              <a:latin typeface="Arial"/>
              <a:ea typeface="Arial"/>
              <a:cs typeface="Arial"/>
              <a:sym typeface="Arial"/>
            </a:endParaRPr>
          </a:p>
        </p:txBody>
      </p:sp>
      <p:pic>
        <p:nvPicPr>
          <p:cNvPr id="46" name="Google Shape;46;p19" descr="F:\Birmingham\MSU\Creative Services\DG EAC Framework jobs\EIT\2014 EIT re-brand\Brand elements examples\Mock-ups\Examples\Powerpoint Template\Old\Graphic_element.png"/>
          <p:cNvPicPr preferRelativeResize="0"/>
          <p:nvPr/>
        </p:nvPicPr>
        <p:blipFill rotWithShape="1">
          <a:blip r:embed="rId2">
            <a:alphaModFix/>
          </a:blip>
          <a:srcRect l="-5234" t="44538" r="10504" b="-1199"/>
          <a:stretch/>
        </p:blipFill>
        <p:spPr>
          <a:xfrm>
            <a:off x="9660205" y="0"/>
            <a:ext cx="2531795" cy="1514416"/>
          </a:xfrm>
          <a:prstGeom prst="rect">
            <a:avLst/>
          </a:prstGeom>
          <a:noFill/>
          <a:ln>
            <a:noFill/>
          </a:ln>
        </p:spPr>
      </p:pic>
      <p:sp>
        <p:nvSpPr>
          <p:cNvPr id="47" name="Google Shape;47;p19"/>
          <p:cNvSpPr txBox="1">
            <a:spLocks noGrp="1"/>
          </p:cNvSpPr>
          <p:nvPr>
            <p:ph type="body" idx="1"/>
          </p:nvPr>
        </p:nvSpPr>
        <p:spPr>
          <a:xfrm>
            <a:off x="623393" y="541719"/>
            <a:ext cx="8640000"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8" name="Google Shape;48;p19"/>
          <p:cNvSpPr txBox="1">
            <a:spLocks noGrp="1"/>
          </p:cNvSpPr>
          <p:nvPr>
            <p:ph type="body" idx="2"/>
          </p:nvPr>
        </p:nvSpPr>
        <p:spPr>
          <a:xfrm>
            <a:off x="623393" y="1196976"/>
            <a:ext cx="8640000"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andscape Image &amp; Text">
  <p:cSld name="Landscape Image &amp; Text">
    <p:spTree>
      <p:nvGrpSpPr>
        <p:cNvPr id="1" name="Shape 63"/>
        <p:cNvGrpSpPr/>
        <p:nvPr/>
      </p:nvGrpSpPr>
      <p:grpSpPr>
        <a:xfrm>
          <a:off x="0" y="0"/>
          <a:ext cx="0" cy="0"/>
          <a:chOff x="0" y="0"/>
          <a:chExt cx="0" cy="0"/>
        </a:xfrm>
      </p:grpSpPr>
      <p:sp>
        <p:nvSpPr>
          <p:cNvPr id="64" name="Google Shape;64;p20"/>
          <p:cNvSpPr>
            <a:spLocks noGrp="1"/>
          </p:cNvSpPr>
          <p:nvPr>
            <p:ph type="pic" idx="2"/>
          </p:nvPr>
        </p:nvSpPr>
        <p:spPr>
          <a:xfrm>
            <a:off x="645280" y="476672"/>
            <a:ext cx="10923328" cy="1584176"/>
          </a:xfrm>
          <a:prstGeom prst="round2DiagRect">
            <a:avLst>
              <a:gd name="adj1" fmla="val 16667"/>
              <a:gd name="adj2" fmla="val 0"/>
            </a:avLst>
          </a:prstGeom>
          <a:noFill/>
          <a:ln>
            <a:noFill/>
          </a:ln>
        </p:spPr>
      </p:sp>
      <p:sp>
        <p:nvSpPr>
          <p:cNvPr id="65" name="Google Shape;65;p20"/>
          <p:cNvSpPr txBox="1">
            <a:spLocks noGrp="1"/>
          </p:cNvSpPr>
          <p:nvPr>
            <p:ph type="body" idx="1"/>
          </p:nvPr>
        </p:nvSpPr>
        <p:spPr>
          <a:xfrm>
            <a:off x="623392" y="2276872"/>
            <a:ext cx="10945216"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6" name="Google Shape;66;p20"/>
          <p:cNvSpPr txBox="1">
            <a:spLocks noGrp="1"/>
          </p:cNvSpPr>
          <p:nvPr>
            <p:ph type="body" idx="3"/>
          </p:nvPr>
        </p:nvSpPr>
        <p:spPr>
          <a:xfrm>
            <a:off x="623393" y="2924944"/>
            <a:ext cx="10945215" cy="2448744"/>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4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ext &amp; Images">
  <p:cSld name="Text &amp; Images">
    <p:spTree>
      <p:nvGrpSpPr>
        <p:cNvPr id="1" name="Shape 67"/>
        <p:cNvGrpSpPr/>
        <p:nvPr/>
      </p:nvGrpSpPr>
      <p:grpSpPr>
        <a:xfrm>
          <a:off x="0" y="0"/>
          <a:ext cx="0" cy="0"/>
          <a:chOff x="0" y="0"/>
          <a:chExt cx="0" cy="0"/>
        </a:xfrm>
      </p:grpSpPr>
      <p:pic>
        <p:nvPicPr>
          <p:cNvPr id="68" name="Google Shape;68;p21" descr="F:\Birmingham\MSU\Creative Services\DG EAC Framework jobs\EIT\2014 EIT re-brand\Brand elements examples\Mock-ups\Examples\Powerpoint Template\Old\Graphic_element.png"/>
          <p:cNvPicPr preferRelativeResize="0"/>
          <p:nvPr/>
        </p:nvPicPr>
        <p:blipFill rotWithShape="1">
          <a:blip r:embed="rId2">
            <a:alphaModFix/>
          </a:blip>
          <a:srcRect l="1" t="63474" r="-26311"/>
          <a:stretch/>
        </p:blipFill>
        <p:spPr>
          <a:xfrm>
            <a:off x="9368454" y="0"/>
            <a:ext cx="3024138" cy="874499"/>
          </a:xfrm>
          <a:prstGeom prst="rect">
            <a:avLst/>
          </a:prstGeom>
          <a:noFill/>
          <a:ln>
            <a:noFill/>
          </a:ln>
        </p:spPr>
      </p:pic>
      <p:sp>
        <p:nvSpPr>
          <p:cNvPr id="69" name="Google Shape;69;p21"/>
          <p:cNvSpPr>
            <a:spLocks noGrp="1"/>
          </p:cNvSpPr>
          <p:nvPr>
            <p:ph type="pic" idx="2"/>
          </p:nvPr>
        </p:nvSpPr>
        <p:spPr>
          <a:xfrm>
            <a:off x="4463819" y="1196752"/>
            <a:ext cx="3360373" cy="4176465"/>
          </a:xfrm>
          <a:prstGeom prst="round2DiagRect">
            <a:avLst>
              <a:gd name="adj1" fmla="val 16667"/>
              <a:gd name="adj2" fmla="val 0"/>
            </a:avLst>
          </a:prstGeom>
          <a:noFill/>
          <a:ln>
            <a:noFill/>
          </a:ln>
        </p:spPr>
      </p:sp>
      <p:sp>
        <p:nvSpPr>
          <p:cNvPr id="70" name="Google Shape;70;p21"/>
          <p:cNvSpPr>
            <a:spLocks noGrp="1"/>
          </p:cNvSpPr>
          <p:nvPr>
            <p:ph type="pic" idx="3"/>
          </p:nvPr>
        </p:nvSpPr>
        <p:spPr>
          <a:xfrm>
            <a:off x="8208236" y="1196752"/>
            <a:ext cx="3360373" cy="4176465"/>
          </a:xfrm>
          <a:prstGeom prst="round2DiagRect">
            <a:avLst>
              <a:gd name="adj1" fmla="val 0"/>
              <a:gd name="adj2" fmla="val 18487"/>
            </a:avLst>
          </a:prstGeom>
          <a:noFill/>
          <a:ln>
            <a:noFill/>
          </a:ln>
        </p:spPr>
      </p:sp>
      <p:sp>
        <p:nvSpPr>
          <p:cNvPr id="71" name="Google Shape;71;p21"/>
          <p:cNvSpPr txBox="1">
            <a:spLocks noGrp="1"/>
          </p:cNvSpPr>
          <p:nvPr>
            <p:ph type="body" idx="1"/>
          </p:nvPr>
        </p:nvSpPr>
        <p:spPr>
          <a:xfrm>
            <a:off x="623394" y="541719"/>
            <a:ext cx="3456383"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2" name="Google Shape;72;p21"/>
          <p:cNvSpPr txBox="1">
            <a:spLocks noGrp="1"/>
          </p:cNvSpPr>
          <p:nvPr>
            <p:ph type="body" idx="4"/>
          </p:nvPr>
        </p:nvSpPr>
        <p:spPr>
          <a:xfrm>
            <a:off x="623394" y="1196976"/>
            <a:ext cx="3456383"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4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ext &amp;  3 Image 02">
  <p:cSld name="Text &amp;  3 Image 02">
    <p:spTree>
      <p:nvGrpSpPr>
        <p:cNvPr id="1" name="Shape 73"/>
        <p:cNvGrpSpPr/>
        <p:nvPr/>
      </p:nvGrpSpPr>
      <p:grpSpPr>
        <a:xfrm>
          <a:off x="0" y="0"/>
          <a:ext cx="0" cy="0"/>
          <a:chOff x="0" y="0"/>
          <a:chExt cx="0" cy="0"/>
        </a:xfrm>
      </p:grpSpPr>
      <p:sp>
        <p:nvSpPr>
          <p:cNvPr id="74" name="Google Shape;74;p22"/>
          <p:cNvSpPr>
            <a:spLocks noGrp="1"/>
          </p:cNvSpPr>
          <p:nvPr>
            <p:ph type="pic" idx="2"/>
          </p:nvPr>
        </p:nvSpPr>
        <p:spPr>
          <a:xfrm>
            <a:off x="7056968" y="3429000"/>
            <a:ext cx="4511641" cy="1944216"/>
          </a:xfrm>
          <a:prstGeom prst="round2DiagRect">
            <a:avLst>
              <a:gd name="adj1" fmla="val 16667"/>
              <a:gd name="adj2" fmla="val 0"/>
            </a:avLst>
          </a:prstGeom>
          <a:noFill/>
          <a:ln>
            <a:noFill/>
          </a:ln>
        </p:spPr>
      </p:sp>
      <p:sp>
        <p:nvSpPr>
          <p:cNvPr id="75" name="Google Shape;75;p22"/>
          <p:cNvSpPr>
            <a:spLocks noGrp="1"/>
          </p:cNvSpPr>
          <p:nvPr>
            <p:ph type="pic" idx="3"/>
          </p:nvPr>
        </p:nvSpPr>
        <p:spPr>
          <a:xfrm>
            <a:off x="7056108" y="1196752"/>
            <a:ext cx="4511641" cy="1950720"/>
          </a:xfrm>
          <a:prstGeom prst="round2DiagRect">
            <a:avLst>
              <a:gd name="adj1" fmla="val 16667"/>
              <a:gd name="adj2" fmla="val 0"/>
            </a:avLst>
          </a:prstGeom>
          <a:noFill/>
          <a:ln>
            <a:noFill/>
          </a:ln>
        </p:spPr>
      </p:sp>
      <p:sp>
        <p:nvSpPr>
          <p:cNvPr id="76" name="Google Shape;76;p22"/>
          <p:cNvSpPr txBox="1">
            <a:spLocks noGrp="1"/>
          </p:cNvSpPr>
          <p:nvPr>
            <p:ph type="body" idx="1"/>
          </p:nvPr>
        </p:nvSpPr>
        <p:spPr>
          <a:xfrm>
            <a:off x="623394" y="541719"/>
            <a:ext cx="6048671"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7" name="Google Shape;77;p22"/>
          <p:cNvSpPr txBox="1">
            <a:spLocks noGrp="1"/>
          </p:cNvSpPr>
          <p:nvPr>
            <p:ph type="body" idx="4"/>
          </p:nvPr>
        </p:nvSpPr>
        <p:spPr>
          <a:xfrm>
            <a:off x="623394" y="1196976"/>
            <a:ext cx="6048671"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ull Image">
  <p:cSld name="Full Image">
    <p:spTree>
      <p:nvGrpSpPr>
        <p:cNvPr id="1" name="Shape 78"/>
        <p:cNvGrpSpPr/>
        <p:nvPr/>
      </p:nvGrpSpPr>
      <p:grpSpPr>
        <a:xfrm>
          <a:off x="0" y="0"/>
          <a:ext cx="0" cy="0"/>
          <a:chOff x="0" y="0"/>
          <a:chExt cx="0" cy="0"/>
        </a:xfrm>
      </p:grpSpPr>
      <p:sp>
        <p:nvSpPr>
          <p:cNvPr id="79" name="Google Shape;79;p24"/>
          <p:cNvSpPr>
            <a:spLocks noGrp="1"/>
          </p:cNvSpPr>
          <p:nvPr>
            <p:ph type="pic" idx="2"/>
          </p:nvPr>
        </p:nvSpPr>
        <p:spPr>
          <a:xfrm>
            <a:off x="0" y="0"/>
            <a:ext cx="12192000" cy="6858000"/>
          </a:xfrm>
          <a:prstGeom prst="rect">
            <a:avLst/>
          </a:prstGeom>
          <a:noFill/>
          <a:ln>
            <a:noFill/>
          </a:ln>
        </p:spPr>
      </p:sp>
      <p:sp>
        <p:nvSpPr>
          <p:cNvPr id="80" name="Google Shape;80;p24"/>
          <p:cNvSpPr>
            <a:spLocks noGrp="1"/>
          </p:cNvSpPr>
          <p:nvPr>
            <p:ph type="body" idx="1"/>
          </p:nvPr>
        </p:nvSpPr>
        <p:spPr>
          <a:xfrm>
            <a:off x="1391479" y="1340643"/>
            <a:ext cx="3360373" cy="4464621"/>
          </a:xfrm>
          <a:prstGeom prst="round2DiagRect">
            <a:avLst>
              <a:gd name="adj1" fmla="val 16667"/>
              <a:gd name="adj2" fmla="val 0"/>
            </a:avLst>
          </a:prstGeom>
          <a:solidFill>
            <a:schemeClr val="lt1"/>
          </a:solidFill>
          <a:ln w="254000" cap="flat" cmpd="sng">
            <a:solidFill>
              <a:schemeClr val="lt1"/>
            </a:solidFill>
            <a:prstDash val="solid"/>
            <a:miter lim="800000"/>
            <a:headEnd type="none" w="sm" len="sm"/>
            <a:tailEnd type="none" w="sm" len="sm"/>
          </a:ln>
        </p:spPr>
        <p:txBody>
          <a:bodyPr spcFirstLastPara="1" wrap="square" lIns="91425" tIns="45700" rIns="91425" bIns="45700" anchor="t" anchorCtr="0">
            <a:noAutofit/>
          </a:bodyPr>
          <a:lstStyle>
            <a:lvl1pPr marL="457200" marR="0" lvl="0" indent="-355600" algn="l" rtl="0">
              <a:lnSpc>
                <a:spcPct val="114000"/>
              </a:lnSpc>
              <a:spcBef>
                <a:spcPts val="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4000"/>
              </a:lnSpc>
              <a:spcBef>
                <a:spcPts val="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ext Slide 02">
  <p:cSld name="Blank Text Slide 02">
    <p:spTree>
      <p:nvGrpSpPr>
        <p:cNvPr id="1" name="Shape 81"/>
        <p:cNvGrpSpPr/>
        <p:nvPr/>
      </p:nvGrpSpPr>
      <p:grpSpPr>
        <a:xfrm>
          <a:off x="0" y="0"/>
          <a:ext cx="0" cy="0"/>
          <a:chOff x="0" y="0"/>
          <a:chExt cx="0" cy="0"/>
        </a:xfrm>
      </p:grpSpPr>
      <p:pic>
        <p:nvPicPr>
          <p:cNvPr id="82" name="Google Shape;82;p29" descr="F:\Birmingham\MSU\Creative Services\DG EAC Framework jobs\EIT\2014 EIT re-brand\Brand elements examples\Mock-ups\Examples\Powerpoint Template\Old\Graphic_element.png"/>
          <p:cNvPicPr preferRelativeResize="0"/>
          <p:nvPr/>
        </p:nvPicPr>
        <p:blipFill rotWithShape="1">
          <a:blip r:embed="rId2">
            <a:alphaModFix/>
          </a:blip>
          <a:srcRect t="17637" r="38726"/>
          <a:stretch/>
        </p:blipFill>
        <p:spPr>
          <a:xfrm>
            <a:off x="10251267" y="0"/>
            <a:ext cx="1940733" cy="2608685"/>
          </a:xfrm>
          <a:prstGeom prst="rect">
            <a:avLst/>
          </a:prstGeom>
          <a:noFill/>
          <a:ln>
            <a:noFill/>
          </a:ln>
        </p:spPr>
      </p:pic>
      <p:sp>
        <p:nvSpPr>
          <p:cNvPr id="83" name="Google Shape;83;p29"/>
          <p:cNvSpPr txBox="1">
            <a:spLocks noGrp="1"/>
          </p:cNvSpPr>
          <p:nvPr>
            <p:ph type="body" idx="1"/>
          </p:nvPr>
        </p:nvSpPr>
        <p:spPr>
          <a:xfrm>
            <a:off x="623393" y="541719"/>
            <a:ext cx="9000000" cy="43204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chemeClr val="dk2"/>
              </a:buClr>
              <a:buSzPts val="3000"/>
              <a:buFont typeface="Arial"/>
              <a:buNone/>
              <a:defRPr sz="3000" b="0" i="0" u="none" strike="noStrike" cap="none">
                <a:solidFill>
                  <a:schemeClr val="dk2"/>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4" name="Google Shape;84;p29"/>
          <p:cNvSpPr txBox="1">
            <a:spLocks noGrp="1"/>
          </p:cNvSpPr>
          <p:nvPr>
            <p:ph type="body" idx="2"/>
          </p:nvPr>
        </p:nvSpPr>
        <p:spPr>
          <a:xfrm>
            <a:off x="623393" y="1196976"/>
            <a:ext cx="9000000" cy="4176713"/>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55600" algn="l" rtl="0">
              <a:lnSpc>
                <a:spcPct val="113000"/>
              </a:lnSpc>
              <a:spcBef>
                <a:spcPts val="400"/>
              </a:spcBef>
              <a:spcAft>
                <a:spcPts val="0"/>
              </a:spcAft>
              <a:buClr>
                <a:schemeClr val="dk2"/>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image" Target="../media/image12.jpg"/><Relationship Id="rId2" Type="http://schemas.openxmlformats.org/officeDocument/2006/relationships/slideLayout" Target="../slideLayouts/slideLayout4.xml"/><Relationship Id="rId16"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theme" Target="../theme/theme2.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0" r:id="rId1"/>
    <p:sldLayoutId id="2147483668"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
        <p:cNvGrpSpPr/>
        <p:nvPr/>
      </p:nvGrpSpPr>
      <p:grpSpPr>
        <a:xfrm>
          <a:off x="0" y="0"/>
          <a:ext cx="0" cy="0"/>
          <a:chOff x="0" y="0"/>
          <a:chExt cx="0" cy="0"/>
        </a:xfrm>
      </p:grpSpPr>
      <p:pic>
        <p:nvPicPr>
          <p:cNvPr id="37" name="Google Shape;37;p18" descr="A close up of a sign&#10;&#10;Description automatically generated"/>
          <p:cNvPicPr preferRelativeResize="0"/>
          <p:nvPr/>
        </p:nvPicPr>
        <p:blipFill rotWithShape="1">
          <a:blip r:embed="rId16">
            <a:alphaModFix/>
          </a:blip>
          <a:srcRect/>
          <a:stretch/>
        </p:blipFill>
        <p:spPr>
          <a:xfrm>
            <a:off x="640288" y="6280856"/>
            <a:ext cx="1151936" cy="381436"/>
          </a:xfrm>
          <a:prstGeom prst="rect">
            <a:avLst/>
          </a:prstGeom>
          <a:noFill/>
          <a:ln>
            <a:noFill/>
          </a:ln>
        </p:spPr>
      </p:pic>
      <p:pic>
        <p:nvPicPr>
          <p:cNvPr id="38" name="Google Shape;38;p18" descr="A picture containing graphical user interface&#10;&#10;Description automatically generated"/>
          <p:cNvPicPr preferRelativeResize="0"/>
          <p:nvPr/>
        </p:nvPicPr>
        <p:blipFill rotWithShape="1">
          <a:blip r:embed="rId17">
            <a:alphaModFix/>
          </a:blip>
          <a:srcRect/>
          <a:stretch/>
        </p:blipFill>
        <p:spPr>
          <a:xfrm>
            <a:off x="1988871" y="6353844"/>
            <a:ext cx="1287729" cy="29037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2" r:id="rId1"/>
    <p:sldLayoutId id="2147483653"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9" r:id="rId12"/>
    <p:sldLayoutId id="2147483670" r:id="rId13"/>
    <p:sldLayoutId id="214748367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004494"/>
        </a:solidFill>
        <a:effectLst/>
      </p:bgPr>
    </p:bg>
    <p:spTree>
      <p:nvGrpSpPr>
        <p:cNvPr id="1" name="Shape 10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6" r:id="rId1"/>
    <p:sldLayoutId id="2147483667"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s://kahoot.it/challenge/006839607?challenge-id=e80b0cd1-c3c3-4845-8073-ec7ce72d1d90_1652272689850&amp;showPodium=true"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comments" Target="../comments/comment1.xml"/><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2.jpeg"/></Relationships>
</file>

<file path=ppt/slides/_rels/slide20.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slide" Target="slide20.xml"/><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hyperlink" Target="https://youtu.be/KZf9_GdDff0"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g13997ca9e4d_0_191"/>
          <p:cNvSpPr txBox="1"/>
          <p:nvPr/>
        </p:nvSpPr>
        <p:spPr>
          <a:xfrm>
            <a:off x="1243248" y="1796149"/>
            <a:ext cx="4258200" cy="1938952"/>
          </a:xfrm>
          <a:prstGeom prst="rect">
            <a:avLst/>
          </a:prstGeom>
          <a:solidFill>
            <a:srgbClr val="EF4D9B"/>
          </a:solidFill>
          <a:ln>
            <a:noFill/>
          </a:ln>
        </p:spPr>
        <p:txBody>
          <a:bodyPr spcFirstLastPara="1" wrap="square" lIns="91425" tIns="45700" rIns="91425" bIns="45700" anchor="t" anchorCtr="0">
            <a:spAutoFit/>
          </a:bodyPr>
          <a:lstStyle/>
          <a:p>
            <a:pPr marL="0" lvl="0" indent="0" algn="ctr" rtl="0">
              <a:spcBef>
                <a:spcPts val="0"/>
              </a:spcBef>
              <a:spcAft>
                <a:spcPts val="0"/>
              </a:spcAft>
              <a:buSzPts val="3000"/>
              <a:buNone/>
            </a:pPr>
            <a:r>
              <a:rPr lang="el-GR" sz="4000" b="1" dirty="0">
                <a:solidFill>
                  <a:srgbClr val="FFFFFF"/>
                </a:solidFill>
                <a:latin typeface="Calibri" panose="020F0502020204030204" pitchFamily="34" charset="0"/>
                <a:ea typeface="Titillium Web"/>
                <a:cs typeface="Calibri" panose="020F0502020204030204" pitchFamily="34" charset="0"/>
                <a:sym typeface="Titillium Web"/>
              </a:rPr>
              <a:t>Σπατάλη και απώλεια τροφίμων</a:t>
            </a:r>
            <a:endParaRPr sz="4000" b="1" dirty="0">
              <a:solidFill>
                <a:srgbClr val="FFFFFF"/>
              </a:solidFill>
              <a:latin typeface="Calibri" panose="020F0502020204030204" pitchFamily="34" charset="0"/>
              <a:ea typeface="Titillium Web"/>
              <a:cs typeface="Calibri" panose="020F0502020204030204" pitchFamily="34" charset="0"/>
              <a:sym typeface="Titillium Web"/>
            </a:endParaRPr>
          </a:p>
        </p:txBody>
      </p:sp>
      <p:sp>
        <p:nvSpPr>
          <p:cNvPr id="236" name="Google Shape;236;g13997ca9e4d_0_191"/>
          <p:cNvSpPr txBox="1">
            <a:spLocks noGrp="1"/>
          </p:cNvSpPr>
          <p:nvPr>
            <p:ph type="body" idx="1"/>
          </p:nvPr>
        </p:nvSpPr>
        <p:spPr>
          <a:xfrm>
            <a:off x="765525" y="4092375"/>
            <a:ext cx="5871300" cy="10008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1200"/>
              <a:buNone/>
              <a:defRPr sz="1300"/>
            </a:pPr>
            <a:r>
              <a:rPr lang="el-GR" sz="1200" dirty="0">
                <a:solidFill>
                  <a:srgbClr val="FFFFFF"/>
                </a:solidFill>
              </a:rPr>
              <a:t>Δημιουργία και επιμέλεια παρουσίασης από τους Keren Dalyot και Yael Rozenblum, στο πλαίσιο του προγράμματος «FoodScienceClass», </a:t>
            </a:r>
            <a:endParaRPr lang="el-GR" sz="1300" dirty="0">
              <a:solidFill>
                <a:srgbClr val="FFFFFF"/>
              </a:solidFill>
            </a:endParaRPr>
          </a:p>
          <a:p>
            <a:pPr marL="0" lvl="0" indent="0" algn="ctr" rtl="0">
              <a:lnSpc>
                <a:spcPct val="100000"/>
              </a:lnSpc>
              <a:spcBef>
                <a:spcPts val="0"/>
              </a:spcBef>
              <a:spcAft>
                <a:spcPts val="0"/>
              </a:spcAft>
              <a:buClr>
                <a:schemeClr val="dk2"/>
              </a:buClr>
              <a:buSzPts val="1200"/>
              <a:buNone/>
              <a:defRPr sz="1300"/>
            </a:pPr>
            <a:r>
              <a:rPr lang="el-GR" sz="1200" dirty="0">
                <a:solidFill>
                  <a:srgbClr val="FFFFFF"/>
                </a:solidFill>
              </a:rPr>
              <a:t>Σχολή Επιστημών και Τεχνολογίας, Ινστιτούτο Τεχνολογίας Ισραήλ (Technion)</a:t>
            </a:r>
            <a:endParaRPr lang="el-GR" sz="1300" dirty="0">
              <a:solidFill>
                <a:srgbClr val="FFFFFF"/>
              </a:solidFill>
            </a:endParaRPr>
          </a:p>
          <a:p>
            <a:pPr marL="0" lvl="0" indent="0" algn="ctr" rtl="0">
              <a:lnSpc>
                <a:spcPct val="100000"/>
              </a:lnSpc>
              <a:spcBef>
                <a:spcPts val="0"/>
              </a:spcBef>
              <a:spcAft>
                <a:spcPts val="0"/>
              </a:spcAft>
              <a:buClr>
                <a:schemeClr val="dk2"/>
              </a:buClr>
              <a:buSzPts val="1200"/>
              <a:buNone/>
              <a:defRPr sz="1300"/>
            </a:pPr>
            <a:r>
              <a:rPr lang="el-GR" sz="1200" dirty="0">
                <a:solidFill>
                  <a:srgbClr val="FFFFFF"/>
                </a:solidFill>
              </a:rPr>
              <a:t>Κουίζ που δημιουργήθηκε από την κοινοπραξία FoodScienceClass με επικεφαλής το EUFIC (Ευρωπαϊκό Συμβούλιο Πληροφόρησης για τα Τρόφιμα)</a:t>
            </a:r>
            <a:endParaRPr lang="el-GR" sz="1300" dirty="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g1270f1b0859_0_45"/>
          <p:cNvSpPr txBox="1">
            <a:spLocks noGrp="1"/>
          </p:cNvSpPr>
          <p:nvPr>
            <p:ph type="body" idx="1"/>
          </p:nvPr>
        </p:nvSpPr>
        <p:spPr>
          <a:xfrm>
            <a:off x="527050" y="694125"/>
            <a:ext cx="10038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500" b="1"/>
            </a:pPr>
            <a:r>
              <a:t>Γιατί μας ενδιαφέρει κάτι τέτοιο;</a:t>
            </a:r>
            <a:endParaRPr sz="3500" b="1"/>
          </a:p>
        </p:txBody>
      </p:sp>
      <p:sp>
        <p:nvSpPr>
          <p:cNvPr id="202" name="Google Shape;202;g1270f1b0859_0_45"/>
          <p:cNvSpPr txBox="1"/>
          <p:nvPr/>
        </p:nvSpPr>
        <p:spPr>
          <a:xfrm>
            <a:off x="735500" y="1574350"/>
            <a:ext cx="10926600" cy="3417000"/>
          </a:xfrm>
          <a:prstGeom prst="rect">
            <a:avLst/>
          </a:prstGeom>
          <a:noFill/>
          <a:ln>
            <a:noFill/>
          </a:ln>
        </p:spPr>
        <p:txBody>
          <a:bodyPr spcFirstLastPara="1" wrap="square" lIns="91425" tIns="91425" rIns="91425" bIns="91425" anchor="t" anchorCtr="0">
            <a:spAutoFit/>
          </a:bodyPr>
          <a:lstStyle/>
          <a:p>
            <a:pPr marL="457200" marR="0" lvl="0" indent="-419100" algn="l" rtl="0">
              <a:lnSpc>
                <a:spcPct val="150000"/>
              </a:lnSpc>
              <a:spcBef>
                <a:spcPts val="0"/>
              </a:spcBef>
              <a:spcAft>
                <a:spcPts val="0"/>
              </a:spcAft>
              <a:buClr>
                <a:srgbClr val="000000"/>
              </a:buClr>
              <a:buSzPts val="3000"/>
              <a:buFont typeface="Calibri"/>
              <a:buChar char="❏"/>
              <a:defRPr sz="3000">
                <a:solidFill>
                  <a:srgbClr val="000000"/>
                </a:solidFill>
                <a:latin typeface="Calibri"/>
                <a:ea typeface="Calibri"/>
                <a:cs typeface="Calibri"/>
                <a:sym typeface="Calibri"/>
              </a:defRPr>
            </a:pPr>
            <a:r>
              <a:rPr b="1"/>
              <a:t>Οικονομία: </a:t>
            </a:r>
            <a:r>
              <a:t>εξοικονόμηση στο κόστος παραγωγής, αγορών και άλλων</a:t>
            </a:r>
            <a:endParaRPr sz="3000" b="0" i="0" u="none" strike="noStrike" cap="none">
              <a:solidFill>
                <a:srgbClr val="000000"/>
              </a:solidFill>
              <a:latin typeface="Calibri"/>
              <a:ea typeface="Calibri"/>
              <a:cs typeface="Calibri"/>
              <a:sym typeface="Calibri"/>
            </a:endParaRPr>
          </a:p>
          <a:p>
            <a:pPr marL="457200" marR="0" lvl="0" indent="-419100" algn="l" rtl="0">
              <a:lnSpc>
                <a:spcPct val="150000"/>
              </a:lnSpc>
              <a:spcBef>
                <a:spcPts val="0"/>
              </a:spcBef>
              <a:spcAft>
                <a:spcPts val="0"/>
              </a:spcAft>
              <a:buClr>
                <a:srgbClr val="000000"/>
              </a:buClr>
              <a:buSzPts val="3000"/>
              <a:buFont typeface="Calibri"/>
              <a:buChar char="❏"/>
              <a:defRPr sz="3000">
                <a:solidFill>
                  <a:srgbClr val="000000"/>
                </a:solidFill>
                <a:latin typeface="Calibri"/>
                <a:ea typeface="Calibri"/>
                <a:cs typeface="Calibri"/>
                <a:sym typeface="Calibri"/>
              </a:defRPr>
            </a:pPr>
            <a:r>
              <a:rPr b="1"/>
              <a:t>Κοινωνία: </a:t>
            </a:r>
            <a:r>
              <a:t>βοήθεια προς τις μειονοτικές ομάδες και μείωση των διαφορών μεταξύ όλων των κοινωνικών τάξεων</a:t>
            </a:r>
            <a:endParaRPr sz="3000" b="0" i="0" u="none" strike="noStrike" cap="none">
              <a:solidFill>
                <a:srgbClr val="000000"/>
              </a:solidFill>
              <a:latin typeface="Calibri"/>
              <a:ea typeface="Calibri"/>
              <a:cs typeface="Calibri"/>
              <a:sym typeface="Calibri"/>
            </a:endParaRPr>
          </a:p>
          <a:p>
            <a:pPr marL="457200" marR="0" lvl="0" indent="-419100" algn="l" rtl="0">
              <a:lnSpc>
                <a:spcPct val="150000"/>
              </a:lnSpc>
              <a:spcBef>
                <a:spcPts val="0"/>
              </a:spcBef>
              <a:spcAft>
                <a:spcPts val="0"/>
              </a:spcAft>
              <a:buClr>
                <a:srgbClr val="000000"/>
              </a:buClr>
              <a:buSzPts val="3000"/>
              <a:buFont typeface="Calibri"/>
              <a:buChar char="❏"/>
              <a:defRPr sz="3000">
                <a:solidFill>
                  <a:srgbClr val="000000"/>
                </a:solidFill>
                <a:latin typeface="Calibri"/>
                <a:ea typeface="Calibri"/>
                <a:cs typeface="Calibri"/>
                <a:sym typeface="Calibri"/>
              </a:defRPr>
            </a:pPr>
            <a:r>
              <a:rPr b="1"/>
              <a:t>Περιβάλλον: </a:t>
            </a:r>
            <a:r>
              <a:t>μείωση των ρύπων, των αερίων του θερμοκηπίου και της υπερθέρμανσης του πλανήτη</a:t>
            </a:r>
            <a:endParaRPr sz="3000" b="0" i="0" u="none" strike="noStrike" cap="none">
              <a:solidFill>
                <a:srgbClr val="000000"/>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g1270f1b0859_0_50"/>
          <p:cNvSpPr txBox="1">
            <a:spLocks noGrp="1"/>
          </p:cNvSpPr>
          <p:nvPr>
            <p:ph type="body" idx="1"/>
          </p:nvPr>
        </p:nvSpPr>
        <p:spPr>
          <a:xfrm>
            <a:off x="781194" y="1456898"/>
            <a:ext cx="10038000" cy="432000"/>
          </a:xfrm>
          <a:prstGeom prst="rect">
            <a:avLst/>
          </a:prstGeom>
          <a:noFill/>
          <a:ln w="9525" cap="flat" cmpd="sng">
            <a:solidFill>
              <a:srgbClr val="FFF2CC"/>
            </a:solidFill>
            <a:prstDash val="solid"/>
            <a:round/>
            <a:headEnd type="none" w="sm" len="sm"/>
            <a:tailEnd type="none" w="sm" len="sm"/>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4500" b="1"/>
            </a:pPr>
            <a:r>
              <a:rPr u="sng" dirty="0" err="1">
                <a:solidFill>
                  <a:schemeClr val="hlink"/>
                </a:solidFill>
                <a:hlinkClick r:id="rId3"/>
              </a:rPr>
              <a:t>Πρόκληση</a:t>
            </a:r>
            <a:r>
              <a:rPr u="sng" dirty="0">
                <a:solidFill>
                  <a:schemeClr val="hlink"/>
                </a:solidFill>
                <a:hlinkClick r:id="rId3"/>
              </a:rPr>
              <a:t> Kahoot</a:t>
            </a:r>
            <a:r>
              <a:rPr dirty="0"/>
              <a:t> - </a:t>
            </a:r>
            <a:r>
              <a:rPr dirty="0" err="1"/>
              <a:t>Τι</a:t>
            </a:r>
            <a:r>
              <a:rPr dirty="0"/>
              <a:t> </a:t>
            </a:r>
            <a:r>
              <a:rPr dirty="0" err="1"/>
              <a:t>γνωρίζετε</a:t>
            </a:r>
            <a:r>
              <a:rPr dirty="0"/>
              <a:t> </a:t>
            </a:r>
            <a:r>
              <a:rPr dirty="0" err="1"/>
              <a:t>γι</a:t>
            </a:r>
            <a:r>
              <a:rPr dirty="0"/>
              <a:t>α τη σπατάλη τροφίμων και την ασφάλεια των τροφίμων;</a:t>
            </a:r>
            <a:endParaRPr sz="4500" b="1" dirty="0"/>
          </a:p>
        </p:txBody>
      </p:sp>
      <p:pic>
        <p:nvPicPr>
          <p:cNvPr id="2" name="Google Shape;315;g13997ca9e4d_0_1021">
            <a:extLst>
              <a:ext uri="{FF2B5EF4-FFF2-40B4-BE49-F238E27FC236}">
                <a16:creationId xmlns:a16="http://schemas.microsoft.com/office/drawing/2014/main" id="{EB17A68C-36C3-9614-029A-9DBE63245F56}"/>
              </a:ext>
            </a:extLst>
          </p:cNvPr>
          <p:cNvPicPr preferRelativeResize="0"/>
          <p:nvPr/>
        </p:nvPicPr>
        <p:blipFill>
          <a:blip r:embed="rId4">
            <a:alphaModFix/>
          </a:blip>
          <a:stretch>
            <a:fillRect/>
          </a:stretch>
        </p:blipFill>
        <p:spPr>
          <a:xfrm>
            <a:off x="4718362" y="3591465"/>
            <a:ext cx="2755276" cy="27552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g129c958213a_0_25"/>
          <p:cNvSpPr txBox="1">
            <a:spLocks noGrp="1"/>
          </p:cNvSpPr>
          <p:nvPr>
            <p:ph type="body" idx="1"/>
          </p:nvPr>
        </p:nvSpPr>
        <p:spPr>
          <a:xfrm>
            <a:off x="599300" y="1928850"/>
            <a:ext cx="10038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4500" b="1"/>
            </a:pPr>
            <a:r>
              <a:t>Ώρα για κουίζ: Τι γνωρίζετε για τη σπατάλη τροφίμων και την ασφάλεια των τροφίμων; </a:t>
            </a:r>
            <a:endParaRPr sz="4500" b="1"/>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g13997ca9e4d_0_1042"/>
          <p:cNvSpPr txBox="1">
            <a:spLocks noGrp="1"/>
          </p:cNvSpPr>
          <p:nvPr>
            <p:ph type="body" idx="1"/>
          </p:nvPr>
        </p:nvSpPr>
        <p:spPr>
          <a:xfrm>
            <a:off x="2757445" y="1026674"/>
            <a:ext cx="8637300" cy="14434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Font typeface="Arial"/>
              <a:buNone/>
            </a:pPr>
            <a:r>
              <a:rPr lang="nl-NL" sz="3200" b="1" dirty="0">
                <a:solidFill>
                  <a:srgbClr val="FFFFFF"/>
                </a:solidFill>
              </a:rPr>
              <a:t>1.	</a:t>
            </a:r>
            <a:r>
              <a:rPr lang="el-GR" sz="3200" b="1" dirty="0">
                <a:solidFill>
                  <a:srgbClr val="FFFFFF"/>
                </a:solidFill>
                <a:latin typeface="Calibri" panose="020F0502020204030204" pitchFamily="34" charset="0"/>
                <a:cs typeface="Calibri" panose="020F0502020204030204" pitchFamily="34" charset="0"/>
              </a:rPr>
              <a:t>Σε ποιο μέρος του ψυγείου η θερμοκρασία είναι πιο ψηλή</a:t>
            </a:r>
            <a:r>
              <a:rPr lang="en-GB" sz="3200" b="1" dirty="0">
                <a:solidFill>
                  <a:srgbClr val="FFFFFF"/>
                </a:solidFill>
                <a:latin typeface="Calibri" panose="020F0502020204030204" pitchFamily="34" charset="0"/>
                <a:cs typeface="Calibri" panose="020F0502020204030204" pitchFamily="34" charset="0"/>
              </a:rPr>
              <a:t>;</a:t>
            </a:r>
            <a:endParaRPr sz="3200" b="1" dirty="0">
              <a:solidFill>
                <a:srgbClr val="FFFFFF"/>
              </a:solidFill>
            </a:endParaRPr>
          </a:p>
          <a:p>
            <a:pPr marL="0" lvl="0" indent="0" algn="l" rtl="0">
              <a:lnSpc>
                <a:spcPct val="90000"/>
              </a:lnSpc>
              <a:spcBef>
                <a:spcPts val="0"/>
              </a:spcBef>
              <a:spcAft>
                <a:spcPts val="0"/>
              </a:spcAft>
              <a:buClr>
                <a:srgbClr val="1D4F9D"/>
              </a:buClr>
              <a:buSzPts val="4800"/>
              <a:buNone/>
            </a:pPr>
            <a:endParaRPr sz="3200" dirty="0">
              <a:solidFill>
                <a:srgbClr val="FFFFFF"/>
              </a:solidFill>
            </a:endParaRPr>
          </a:p>
        </p:txBody>
      </p:sp>
      <p:sp>
        <p:nvSpPr>
          <p:cNvPr id="327" name="Google Shape;327;g13997ca9e4d_0_1042"/>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nl-NL"/>
              <a:t>13</a:t>
            </a:fld>
            <a:endParaRPr/>
          </a:p>
        </p:txBody>
      </p:sp>
      <p:sp>
        <p:nvSpPr>
          <p:cNvPr id="328" name="Google Shape;328;g13997ca9e4d_0_1042"/>
          <p:cNvSpPr txBox="1"/>
          <p:nvPr/>
        </p:nvSpPr>
        <p:spPr>
          <a:xfrm>
            <a:off x="1731889" y="2470099"/>
            <a:ext cx="3083100" cy="2492960"/>
          </a:xfrm>
          <a:prstGeom prst="rect">
            <a:avLst/>
          </a:prstGeom>
          <a:noFill/>
          <a:ln>
            <a:noFill/>
          </a:ln>
        </p:spPr>
        <p:txBody>
          <a:bodyPr spcFirstLastPara="1" wrap="square" lIns="91425" tIns="91425" rIns="91425" bIns="91425" anchor="t" anchorCtr="0">
            <a:spAutoFit/>
          </a:bodyPr>
          <a:lstStyle/>
          <a:p>
            <a:pPr marL="457200" marR="0" lvl="0" indent="-387350" algn="l" rtl="0">
              <a:lnSpc>
                <a:spcPct val="150000"/>
              </a:lnSpc>
              <a:spcBef>
                <a:spcPts val="0"/>
              </a:spcBef>
              <a:spcAft>
                <a:spcPts val="0"/>
              </a:spcAft>
              <a:buClr>
                <a:srgbClr val="FFFFFF"/>
              </a:buClr>
              <a:buSzPts val="2500"/>
              <a:buFont typeface="Calibri"/>
              <a:buAutoNum type="arabicPeriod"/>
            </a:pPr>
            <a:r>
              <a:rPr lang="el-GR" sz="2500" b="0" i="0" u="none" strike="noStrike" cap="none" dirty="0">
                <a:solidFill>
                  <a:srgbClr val="FFFFFF"/>
                </a:solidFill>
                <a:latin typeface="Calibri"/>
                <a:ea typeface="Calibri"/>
                <a:cs typeface="Calibri"/>
                <a:sym typeface="Calibri"/>
              </a:rPr>
              <a:t>Πόρτα</a:t>
            </a:r>
            <a:endParaRPr sz="2500" b="0" i="0" u="none" strike="noStrike" cap="none" dirty="0">
              <a:solidFill>
                <a:srgbClr val="FFFFFF"/>
              </a:solidFill>
              <a:latin typeface="Calibri"/>
              <a:ea typeface="Calibri"/>
              <a:cs typeface="Calibri"/>
              <a:sym typeface="Calibri"/>
            </a:endParaRPr>
          </a:p>
          <a:p>
            <a:pPr marL="457200" marR="0" lvl="0" indent="-387350" algn="l" rtl="0">
              <a:lnSpc>
                <a:spcPct val="150000"/>
              </a:lnSpc>
              <a:spcBef>
                <a:spcPts val="0"/>
              </a:spcBef>
              <a:spcAft>
                <a:spcPts val="0"/>
              </a:spcAft>
              <a:buClr>
                <a:srgbClr val="FFFFFF"/>
              </a:buClr>
              <a:buSzPts val="2500"/>
              <a:buFont typeface="Calibri"/>
              <a:buAutoNum type="arabicPeriod"/>
            </a:pPr>
            <a:r>
              <a:rPr lang="el-GR" sz="2500" dirty="0">
                <a:solidFill>
                  <a:srgbClr val="FFFFFF"/>
                </a:solidFill>
                <a:latin typeface="Calibri"/>
                <a:ea typeface="Calibri"/>
                <a:cs typeface="Calibri"/>
                <a:sym typeface="Calibri"/>
              </a:rPr>
              <a:t>Κάτω συρτάρια</a:t>
            </a:r>
            <a:endParaRPr sz="2500" b="0" i="0" u="none" strike="noStrike" cap="none" dirty="0">
              <a:solidFill>
                <a:srgbClr val="FFFFFF"/>
              </a:solidFill>
              <a:latin typeface="Calibri"/>
              <a:ea typeface="Calibri"/>
              <a:cs typeface="Calibri"/>
              <a:sym typeface="Calibri"/>
            </a:endParaRPr>
          </a:p>
          <a:p>
            <a:pPr marL="457200" marR="0" lvl="0" indent="-387350" algn="l" rtl="0">
              <a:lnSpc>
                <a:spcPct val="150000"/>
              </a:lnSpc>
              <a:spcBef>
                <a:spcPts val="0"/>
              </a:spcBef>
              <a:spcAft>
                <a:spcPts val="0"/>
              </a:spcAft>
              <a:buClr>
                <a:srgbClr val="FFFFFF"/>
              </a:buClr>
              <a:buSzPts val="2500"/>
              <a:buFont typeface="Calibri"/>
              <a:buAutoNum type="arabicPeriod"/>
            </a:pPr>
            <a:r>
              <a:rPr lang="el-GR" sz="2500" dirty="0">
                <a:solidFill>
                  <a:srgbClr val="FFFFFF"/>
                </a:solidFill>
                <a:latin typeface="Calibri"/>
                <a:ea typeface="Calibri"/>
                <a:cs typeface="Calibri"/>
                <a:sym typeface="Calibri"/>
              </a:rPr>
              <a:t>Πάνω ράφι</a:t>
            </a:r>
            <a:endParaRPr sz="2500" b="0" i="0" u="none" strike="noStrike" cap="none" dirty="0">
              <a:solidFill>
                <a:srgbClr val="FFFFFF"/>
              </a:solidFill>
              <a:latin typeface="Calibri"/>
              <a:ea typeface="Calibri"/>
              <a:cs typeface="Calibri"/>
              <a:sym typeface="Calibri"/>
            </a:endParaRPr>
          </a:p>
          <a:p>
            <a:pPr marL="457200" marR="0" lvl="0" indent="-387350" algn="l" rtl="0">
              <a:lnSpc>
                <a:spcPct val="150000"/>
              </a:lnSpc>
              <a:spcBef>
                <a:spcPts val="0"/>
              </a:spcBef>
              <a:spcAft>
                <a:spcPts val="0"/>
              </a:spcAft>
              <a:buClr>
                <a:srgbClr val="FFFFFF"/>
              </a:buClr>
              <a:buSzPts val="2500"/>
              <a:buFont typeface="Calibri"/>
              <a:buAutoNum type="arabicPeriod"/>
            </a:pPr>
            <a:r>
              <a:rPr lang="el-GR" sz="2500" b="0" i="0" u="none" strike="noStrike" cap="none" dirty="0">
                <a:solidFill>
                  <a:srgbClr val="FFFFFF"/>
                </a:solidFill>
                <a:latin typeface="Calibri"/>
                <a:ea typeface="Calibri"/>
                <a:cs typeface="Calibri"/>
                <a:sym typeface="Calibri"/>
              </a:rPr>
              <a:t>Κατάψυξη</a:t>
            </a:r>
            <a:r>
              <a:rPr lang="nl-NL" sz="2500" b="0" i="0" u="none" strike="noStrike" cap="none" dirty="0">
                <a:solidFill>
                  <a:srgbClr val="FFFFFF"/>
                </a:solidFill>
                <a:latin typeface="Calibri"/>
                <a:ea typeface="Calibri"/>
                <a:cs typeface="Calibri"/>
                <a:sym typeface="Calibri"/>
              </a:rPr>
              <a:t> </a:t>
            </a:r>
            <a:endParaRPr sz="2500" b="0" i="0" u="none" strike="noStrike" cap="none" dirty="0">
              <a:solidFill>
                <a:srgbClr val="FFFFFF"/>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g129c958213a_0_39"/>
          <p:cNvSpPr txBox="1">
            <a:spLocks noGrp="1"/>
          </p:cNvSpPr>
          <p:nvPr>
            <p:ph type="body" idx="1"/>
          </p:nvPr>
        </p:nvSpPr>
        <p:spPr>
          <a:xfrm>
            <a:off x="165850" y="250324"/>
            <a:ext cx="4993800" cy="5412539"/>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SzPts val="3000"/>
              <a:buNone/>
              <a:defRPr sz="3400"/>
            </a:pPr>
            <a:r>
              <a:rPr sz="2800" b="1" u="sng" dirty="0"/>
              <a:t>Η</a:t>
            </a:r>
            <a:r>
              <a:rPr sz="2800" b="1" u="sng"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1"/>
                  </a:ext>
                </a:extLst>
              </a:rPr>
              <a:t> π</a:t>
            </a:r>
            <a:r>
              <a:rPr sz="2800" b="1" u="sng" dirty="0" err="1">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1"/>
                  </a:ext>
                </a:extLst>
              </a:rPr>
              <a:t>όρτ</a:t>
            </a:r>
            <a:r>
              <a:rPr sz="2800" b="1" u="sng"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1"/>
                  </a:ext>
                </a:extLst>
              </a:rPr>
              <a:t>α </a:t>
            </a:r>
            <a:r>
              <a:rPr sz="2800"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2"/>
                  </a:ext>
                </a:extLst>
              </a:rPr>
              <a:t>ε</a:t>
            </a:r>
            <a:r>
              <a:rPr sz="2800" dirty="0"/>
              <a:t>ίναι το μέρος του ψυγείου με τη</a:t>
            </a:r>
            <a:r>
              <a:rPr lang="el-GR" sz="2800" dirty="0"/>
              <a:t> ψηλότερη</a:t>
            </a:r>
            <a:r>
              <a:rPr sz="2800" dirty="0"/>
              <a:t> θερμοκρασία και το πιο επιρρεπές </a:t>
            </a:r>
            <a:r>
              <a:rPr lang="el-GR" sz="2800" dirty="0"/>
              <a:t>μέρος σε</a:t>
            </a:r>
            <a:r>
              <a:rPr sz="2800" dirty="0"/>
              <a:t> </a:t>
            </a:r>
            <a:r>
              <a:rPr lang="el-GR" sz="2800" dirty="0"/>
              <a:t>αλλαγές της</a:t>
            </a:r>
            <a:r>
              <a:rPr sz="2800" dirty="0"/>
              <a:t> θερμοκρασίας, οπότε είναι το καλύτερο μέρος για να αποθηκεύετε προϊόντα με μεγάλη διάρκεια ζωής, όπως σάλτσες (μαγιονέζα, μουστάρδα, κ.λπ.) και εμφιαλωμένα ποτά.</a:t>
            </a:r>
          </a:p>
          <a:p>
            <a:pPr marL="0" lvl="0" indent="0" algn="ctr" rtl="0">
              <a:lnSpc>
                <a:spcPct val="100000"/>
              </a:lnSpc>
              <a:spcBef>
                <a:spcPts val="1200"/>
              </a:spcBef>
              <a:spcAft>
                <a:spcPts val="0"/>
              </a:spcAft>
              <a:buClr>
                <a:schemeClr val="dk2"/>
              </a:buClr>
              <a:buSzPts val="3000"/>
              <a:buNone/>
            </a:pPr>
            <a:endParaRPr dirty="0"/>
          </a:p>
        </p:txBody>
      </p:sp>
      <p:pic>
        <p:nvPicPr>
          <p:cNvPr id="4" name="Рисунок 3">
            <a:extLst>
              <a:ext uri="{FF2B5EF4-FFF2-40B4-BE49-F238E27FC236}">
                <a16:creationId xmlns:a16="http://schemas.microsoft.com/office/drawing/2014/main" id="{75742FA1-1A0F-41A2-A47E-0F5D3D220037}"/>
              </a:ext>
            </a:extLst>
          </p:cNvPr>
          <p:cNvPicPr>
            <a:picLocks noChangeAspect="1"/>
          </p:cNvPicPr>
          <p:nvPr/>
        </p:nvPicPr>
        <p:blipFill>
          <a:blip r:embed="rId3"/>
          <a:stretch>
            <a:fillRect/>
          </a:stretch>
        </p:blipFill>
        <p:spPr>
          <a:xfrm>
            <a:off x="5422900" y="152400"/>
            <a:ext cx="6540500" cy="6553200"/>
          </a:xfrm>
          <a:prstGeom prst="rect">
            <a:avLst/>
          </a:prstGeom>
        </p:spPr>
      </p:pic>
      <p:sp>
        <p:nvSpPr>
          <p:cNvPr id="5" name="Прямоугольник 4">
            <a:extLst>
              <a:ext uri="{FF2B5EF4-FFF2-40B4-BE49-F238E27FC236}">
                <a16:creationId xmlns:a16="http://schemas.microsoft.com/office/drawing/2014/main" id="{1001D3C6-C4C6-43B5-9059-2732C8349953}"/>
              </a:ext>
            </a:extLst>
          </p:cNvPr>
          <p:cNvSpPr/>
          <p:nvPr/>
        </p:nvSpPr>
        <p:spPr>
          <a:xfrm>
            <a:off x="5727700" y="546100"/>
            <a:ext cx="5900420" cy="944880"/>
          </a:xfrm>
          <a:prstGeom prst="rect">
            <a:avLst/>
          </a:prstGeom>
          <a:noFill/>
        </p:spPr>
        <p:txBody>
          <a:bodyPr lIns="0" tIns="0" rIns="0" bIns="0">
            <a:noAutofit/>
          </a:bodyPr>
          <a:lstStyle/>
          <a:p>
            <a:pPr indent="0">
              <a:lnSpc>
                <a:spcPct val="115000"/>
              </a:lnSpc>
              <a:defRPr sz="2700" b="1">
                <a:solidFill>
                  <a:srgbClr val="FFFFFF"/>
                </a:solidFill>
                <a:latin typeface="Tahoma"/>
              </a:defRPr>
            </a:pPr>
            <a:r>
              <a:t>Αποφύγετε τη σπατάλη τροφίμων: αποθηκεύστε το φαγητό σας στα σωστά ράφια!</a:t>
            </a:r>
          </a:p>
        </p:txBody>
      </p:sp>
      <p:sp>
        <p:nvSpPr>
          <p:cNvPr id="6" name="Прямоугольник 5">
            <a:extLst>
              <a:ext uri="{FF2B5EF4-FFF2-40B4-BE49-F238E27FC236}">
                <a16:creationId xmlns:a16="http://schemas.microsoft.com/office/drawing/2014/main" id="{0AC39312-47BE-4ADD-AD40-E719538F77B8}"/>
              </a:ext>
            </a:extLst>
          </p:cNvPr>
          <p:cNvSpPr/>
          <p:nvPr/>
        </p:nvSpPr>
        <p:spPr>
          <a:xfrm>
            <a:off x="5633720" y="2372360"/>
            <a:ext cx="1910080" cy="764540"/>
          </a:xfrm>
          <a:prstGeom prst="rect">
            <a:avLst/>
          </a:prstGeom>
          <a:noFill/>
        </p:spPr>
        <p:txBody>
          <a:bodyPr lIns="0" tIns="0" rIns="0" bIns="0">
            <a:noAutofit/>
          </a:bodyPr>
          <a:lstStyle/>
          <a:p>
            <a:pPr indent="0">
              <a:lnSpc>
                <a:spcPct val="118000"/>
              </a:lnSpc>
              <a:defRPr sz="1400">
                <a:latin typeface="Arial"/>
              </a:defRPr>
            </a:pPr>
            <a:r>
              <a:t>Επάνω μέρος:</a:t>
            </a:r>
          </a:p>
          <a:p>
            <a:pPr indent="0">
              <a:lnSpc>
                <a:spcPct val="118000"/>
              </a:lnSpc>
              <a:defRPr sz="1400">
                <a:latin typeface="Arial"/>
              </a:defRPr>
            </a:pPr>
            <a:r>
              <a:t>Ιδανικό για περισσεύματα και γαλακτοκομικά προϊόντα!</a:t>
            </a:r>
          </a:p>
        </p:txBody>
      </p:sp>
      <p:sp>
        <p:nvSpPr>
          <p:cNvPr id="7" name="Прямоугольник 6">
            <a:extLst>
              <a:ext uri="{FF2B5EF4-FFF2-40B4-BE49-F238E27FC236}">
                <a16:creationId xmlns:a16="http://schemas.microsoft.com/office/drawing/2014/main" id="{F4E09EE6-D39D-4CD4-B52A-6D9711DCBA67}"/>
              </a:ext>
            </a:extLst>
          </p:cNvPr>
          <p:cNvSpPr/>
          <p:nvPr/>
        </p:nvSpPr>
        <p:spPr>
          <a:xfrm>
            <a:off x="5628640" y="3860800"/>
            <a:ext cx="2143760" cy="977900"/>
          </a:xfrm>
          <a:prstGeom prst="rect">
            <a:avLst/>
          </a:prstGeom>
          <a:noFill/>
        </p:spPr>
        <p:txBody>
          <a:bodyPr lIns="0" tIns="0" rIns="0" bIns="0">
            <a:noAutofit/>
          </a:bodyPr>
          <a:lstStyle/>
          <a:p>
            <a:pPr indent="0">
              <a:lnSpc>
                <a:spcPct val="118000"/>
              </a:lnSpc>
              <a:defRPr sz="1400">
                <a:latin typeface="Arial"/>
              </a:defRPr>
            </a:pPr>
            <a:r>
              <a:t>Μεσαία ράφια και κάτω συρτάρια: Ιδανικά για κρέας, ψάρια, αυγά, φρούτα και λαχανικά!</a:t>
            </a:r>
          </a:p>
        </p:txBody>
      </p:sp>
      <p:sp>
        <p:nvSpPr>
          <p:cNvPr id="8" name="Прямоугольник 7">
            <a:extLst>
              <a:ext uri="{FF2B5EF4-FFF2-40B4-BE49-F238E27FC236}">
                <a16:creationId xmlns:a16="http://schemas.microsoft.com/office/drawing/2014/main" id="{4454A621-FBFC-40E5-B7D6-C193251B118E}"/>
              </a:ext>
            </a:extLst>
          </p:cNvPr>
          <p:cNvSpPr/>
          <p:nvPr/>
        </p:nvSpPr>
        <p:spPr>
          <a:xfrm>
            <a:off x="10279380" y="2225040"/>
            <a:ext cx="1569720" cy="777240"/>
          </a:xfrm>
          <a:prstGeom prst="rect">
            <a:avLst/>
          </a:prstGeom>
          <a:noFill/>
        </p:spPr>
        <p:txBody>
          <a:bodyPr lIns="0" tIns="0" rIns="0" bIns="0">
            <a:noAutofit/>
          </a:bodyPr>
          <a:lstStyle/>
          <a:p>
            <a:pPr indent="0">
              <a:lnSpc>
                <a:spcPct val="119000"/>
              </a:lnSpc>
              <a:defRPr sz="1400">
                <a:latin typeface="Arial"/>
              </a:defRPr>
            </a:pPr>
            <a:r>
              <a:t>Πόρτα: Αποφύγετε την αποθήκευση αλλοιώσιμων προϊόντων εδώ!</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g13997ca9e4d_0_1244"/>
          <p:cNvSpPr txBox="1">
            <a:spLocks noGrp="1"/>
          </p:cNvSpPr>
          <p:nvPr>
            <p:ph type="body" idx="1"/>
          </p:nvPr>
        </p:nvSpPr>
        <p:spPr>
          <a:xfrm>
            <a:off x="2693282" y="689790"/>
            <a:ext cx="8696613" cy="223517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Font typeface="Arial"/>
              <a:buNone/>
            </a:pPr>
            <a:r>
              <a:rPr lang="nl-NL" sz="3200" b="1" dirty="0">
                <a:solidFill>
                  <a:schemeClr val="bg1"/>
                </a:solidFill>
                <a:latin typeface="Calibri" panose="020F0502020204030204" pitchFamily="34" charset="0"/>
                <a:cs typeface="Calibri" panose="020F0502020204030204" pitchFamily="34" charset="0"/>
              </a:rPr>
              <a:t>2.	</a:t>
            </a:r>
            <a:r>
              <a:rPr lang="el-GR" sz="3200" b="1" dirty="0">
                <a:solidFill>
                  <a:schemeClr val="bg1"/>
                </a:solidFill>
                <a:latin typeface="Calibri" panose="020F0502020204030204" pitchFamily="34" charset="0"/>
                <a:cs typeface="Calibri" panose="020F0502020204030204" pitchFamily="34" charset="0"/>
              </a:rPr>
              <a:t> Όταν η ημερομηνία της επισήμανσης «ανάλωση κατά προτίμηση πριν από» σε ένα πακέτο τροφίμων έχει λήξει, πρέπει να πετάξετε το προϊόν; </a:t>
            </a:r>
            <a:endParaRPr sz="3200" b="1" dirty="0">
              <a:solidFill>
                <a:schemeClr val="bg1"/>
              </a:solidFill>
              <a:latin typeface="Calibri" panose="020F0502020204030204" pitchFamily="34" charset="0"/>
              <a:cs typeface="Calibri" panose="020F0502020204030204" pitchFamily="34" charset="0"/>
            </a:endParaRPr>
          </a:p>
          <a:p>
            <a:pPr marL="0" lvl="0" indent="0" algn="l" rtl="0">
              <a:lnSpc>
                <a:spcPct val="90000"/>
              </a:lnSpc>
              <a:spcBef>
                <a:spcPts val="0"/>
              </a:spcBef>
              <a:spcAft>
                <a:spcPts val="0"/>
              </a:spcAft>
              <a:buClr>
                <a:srgbClr val="1D4F9D"/>
              </a:buClr>
              <a:buSzPts val="4800"/>
              <a:buNone/>
            </a:pPr>
            <a:endParaRPr sz="3200" b="1" dirty="0">
              <a:solidFill>
                <a:schemeClr val="bg1"/>
              </a:solidFill>
              <a:latin typeface="Calibri" panose="020F0502020204030204" pitchFamily="34" charset="0"/>
              <a:cs typeface="Calibri" panose="020F0502020204030204" pitchFamily="34" charset="0"/>
            </a:endParaRPr>
          </a:p>
        </p:txBody>
      </p:sp>
      <p:sp>
        <p:nvSpPr>
          <p:cNvPr id="341" name="Google Shape;341;g13997ca9e4d_0_1244"/>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nl-NL"/>
              <a:t>15</a:t>
            </a:fld>
            <a:endParaRPr/>
          </a:p>
        </p:txBody>
      </p:sp>
      <p:sp>
        <p:nvSpPr>
          <p:cNvPr id="342" name="Google Shape;342;g13997ca9e4d_0_1244"/>
          <p:cNvSpPr txBox="1"/>
          <p:nvPr/>
        </p:nvSpPr>
        <p:spPr>
          <a:xfrm>
            <a:off x="3228450" y="3261850"/>
            <a:ext cx="5628300" cy="2192878"/>
          </a:xfrm>
          <a:prstGeom prst="rect">
            <a:avLst/>
          </a:prstGeom>
          <a:noFill/>
          <a:ln>
            <a:noFill/>
          </a:ln>
        </p:spPr>
        <p:txBody>
          <a:bodyPr spcFirstLastPara="1" wrap="square" lIns="91425" tIns="91425" rIns="91425" bIns="91425" anchor="t" anchorCtr="0">
            <a:spAutoFit/>
          </a:bodyPr>
          <a:lstStyle/>
          <a:p>
            <a:pPr marL="457200" marR="0" lvl="0" indent="-412750" algn="l" rtl="0">
              <a:lnSpc>
                <a:spcPct val="150000"/>
              </a:lnSpc>
              <a:spcBef>
                <a:spcPts val="0"/>
              </a:spcBef>
              <a:spcAft>
                <a:spcPts val="0"/>
              </a:spcAft>
              <a:buClr>
                <a:srgbClr val="FFFFFF"/>
              </a:buClr>
              <a:buSzPts val="2900"/>
              <a:buFont typeface="Titillium Web"/>
              <a:buAutoNum type="arabicPeriod"/>
            </a:pPr>
            <a:r>
              <a:rPr lang="el-GR" sz="2900" dirty="0">
                <a:solidFill>
                  <a:srgbClr val="FFFFFF"/>
                </a:solidFill>
                <a:latin typeface="Calibri" panose="020F0502020204030204" pitchFamily="34" charset="0"/>
                <a:ea typeface="Titillium Web"/>
                <a:cs typeface="Calibri" panose="020F0502020204030204" pitchFamily="34" charset="0"/>
                <a:sym typeface="Titillium Web"/>
              </a:rPr>
              <a:t>Σωστό</a:t>
            </a:r>
            <a:r>
              <a:rPr lang="nl-NL" sz="29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rPr>
              <a:t>			</a:t>
            </a:r>
            <a:endParaRPr lang="nl-NL" sz="2900" dirty="0">
              <a:solidFill>
                <a:srgbClr val="FFFFFF"/>
              </a:solidFill>
              <a:latin typeface="Calibri" panose="020F0502020204030204" pitchFamily="34" charset="0"/>
              <a:ea typeface="Titillium Web"/>
              <a:cs typeface="Calibri" panose="020F0502020204030204" pitchFamily="34" charset="0"/>
              <a:sym typeface="Titillium Web"/>
            </a:endParaRPr>
          </a:p>
          <a:p>
            <a:pPr marL="44450" marR="0" lvl="0" algn="l" rtl="0">
              <a:lnSpc>
                <a:spcPct val="150000"/>
              </a:lnSpc>
              <a:spcBef>
                <a:spcPts val="0"/>
              </a:spcBef>
              <a:spcAft>
                <a:spcPts val="0"/>
              </a:spcAft>
              <a:buClr>
                <a:srgbClr val="FFFFFF"/>
              </a:buClr>
              <a:buSzPts val="2900"/>
            </a:pPr>
            <a:r>
              <a:rPr lang="nl-NL" sz="29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rPr>
              <a:t>2. </a:t>
            </a:r>
            <a:r>
              <a:rPr lang="el-GR" sz="29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rPr>
              <a:t>Λάθος</a:t>
            </a:r>
            <a:endParaRPr sz="29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endParaRPr>
          </a:p>
          <a:p>
            <a:pPr marL="457200" marR="0" lvl="0" indent="0" algn="l" rtl="0">
              <a:lnSpc>
                <a:spcPct val="150000"/>
              </a:lnSpc>
              <a:spcBef>
                <a:spcPts val="0"/>
              </a:spcBef>
              <a:spcAft>
                <a:spcPts val="0"/>
              </a:spcAft>
              <a:buClr>
                <a:srgbClr val="000000"/>
              </a:buClr>
              <a:buSzPts val="2900"/>
              <a:buFont typeface="Arial"/>
              <a:buNone/>
            </a:pPr>
            <a:endParaRPr sz="29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g129c958213a_0_56"/>
          <p:cNvSpPr txBox="1">
            <a:spLocks noGrp="1"/>
          </p:cNvSpPr>
          <p:nvPr>
            <p:ph type="body" idx="1"/>
          </p:nvPr>
        </p:nvSpPr>
        <p:spPr>
          <a:xfrm>
            <a:off x="165850" y="250324"/>
            <a:ext cx="4993800" cy="5860916"/>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300"/>
            </a:pPr>
            <a:r>
              <a:rPr sz="2400" b="1" u="sng" dirty="0"/>
              <a:t>Η </a:t>
            </a:r>
            <a:r>
              <a:rPr sz="2400" b="1" u="sng" dirty="0" err="1"/>
              <a:t>ημερομηνί</a:t>
            </a:r>
            <a:r>
              <a:rPr sz="2400" b="1" u="sng" dirty="0"/>
              <a:t>α «Ανάλωση κατά προτίμηση πριν από» αναφέρεται στην ποιότητα των τροφίμων</a:t>
            </a:r>
            <a:r>
              <a:rPr sz="2400" dirty="0"/>
              <a:t>: Σημαίνει ότι το τρόφιμο εξακολουθεί να είναι ασφαλές για κατανάλωση μετά την ημερομηνία αυτή, αλλά η γεύση ή η υφή μπορεί να είναι ελαφρώς διαφορετική.</a:t>
            </a:r>
          </a:p>
          <a:p>
            <a:pPr marL="0" lvl="0" indent="0" algn="ctr" rtl="0">
              <a:lnSpc>
                <a:spcPct val="100000"/>
              </a:lnSpc>
              <a:spcBef>
                <a:spcPts val="0"/>
              </a:spcBef>
              <a:spcAft>
                <a:spcPts val="0"/>
              </a:spcAft>
              <a:buClr>
                <a:schemeClr val="dk2"/>
              </a:buClr>
              <a:buSzPts val="3000"/>
              <a:buNone/>
              <a:defRPr sz="3300"/>
            </a:pPr>
            <a:r>
              <a:rPr sz="2400" b="1" u="sng" dirty="0"/>
              <a:t>Η </a:t>
            </a:r>
            <a:r>
              <a:rPr sz="2400" b="1" u="sng" dirty="0" err="1"/>
              <a:t>ημερομηνί</a:t>
            </a:r>
            <a:r>
              <a:rPr sz="2400" b="1" u="sng" dirty="0"/>
              <a:t>α «Ανάλωση έως» αναφέρεται στην ασφάλεια των τροφίμων</a:t>
            </a:r>
            <a:r>
              <a:rPr sz="2400" dirty="0"/>
              <a:t>, δηλαδή ότι τα τρόφιμα ενδέχεται να μην είναι πια ασφαλή για κατανάλωση μετά από αυτήν την ημερομηνία, ακόμη και αν η </a:t>
            </a:r>
            <a:r>
              <a:rPr lang="el-GR" sz="2400" dirty="0"/>
              <a:t>εμφάνισή</a:t>
            </a:r>
            <a:r>
              <a:rPr sz="2400" dirty="0"/>
              <a:t> τους ή η οσμή τους είναι φυσιολογική. </a:t>
            </a:r>
          </a:p>
        </p:txBody>
      </p:sp>
      <p:pic>
        <p:nvPicPr>
          <p:cNvPr id="4" name="Рисунок 3">
            <a:extLst>
              <a:ext uri="{FF2B5EF4-FFF2-40B4-BE49-F238E27FC236}">
                <a16:creationId xmlns:a16="http://schemas.microsoft.com/office/drawing/2014/main" id="{2993B048-6C89-4E9F-AD47-F961CD94C5E3}"/>
              </a:ext>
            </a:extLst>
          </p:cNvPr>
          <p:cNvPicPr>
            <a:picLocks noChangeAspect="1"/>
          </p:cNvPicPr>
          <p:nvPr/>
        </p:nvPicPr>
        <p:blipFill>
          <a:blip r:embed="rId3"/>
          <a:stretch>
            <a:fillRect/>
          </a:stretch>
        </p:blipFill>
        <p:spPr>
          <a:xfrm>
            <a:off x="5346700" y="88900"/>
            <a:ext cx="6667500" cy="6642100"/>
          </a:xfrm>
          <a:prstGeom prst="rect">
            <a:avLst/>
          </a:prstGeom>
        </p:spPr>
      </p:pic>
      <p:sp>
        <p:nvSpPr>
          <p:cNvPr id="5" name="Прямоугольник 4">
            <a:extLst>
              <a:ext uri="{FF2B5EF4-FFF2-40B4-BE49-F238E27FC236}">
                <a16:creationId xmlns:a16="http://schemas.microsoft.com/office/drawing/2014/main" id="{40F1133A-688C-43DB-B339-078080F5F923}"/>
              </a:ext>
            </a:extLst>
          </p:cNvPr>
          <p:cNvSpPr/>
          <p:nvPr/>
        </p:nvSpPr>
        <p:spPr>
          <a:xfrm>
            <a:off x="5549900" y="731519"/>
            <a:ext cx="6235700" cy="838863"/>
          </a:xfrm>
          <a:prstGeom prst="rect">
            <a:avLst/>
          </a:prstGeom>
          <a:solidFill>
            <a:srgbClr val="0C4DA1"/>
          </a:solidFill>
        </p:spPr>
        <p:txBody>
          <a:bodyPr wrap="none" lIns="0" tIns="0" rIns="0" bIns="0">
            <a:noAutofit/>
          </a:bodyPr>
          <a:lstStyle/>
          <a:p>
            <a:pPr indent="0">
              <a:defRPr sz="2700" b="1">
                <a:solidFill>
                  <a:srgbClr val="FFFFFF"/>
                </a:solidFill>
                <a:latin typeface="Tahoma"/>
              </a:defRPr>
            </a:pPr>
            <a:r>
              <a:rPr sz="2000" dirty="0"/>
              <a:t>Απ</a:t>
            </a:r>
            <a:r>
              <a:rPr sz="2000" dirty="0" err="1"/>
              <a:t>οφύγετε</a:t>
            </a:r>
            <a:r>
              <a:rPr sz="2000" dirty="0"/>
              <a:t> </a:t>
            </a:r>
            <a:r>
              <a:rPr sz="2000" dirty="0" err="1"/>
              <a:t>τη</a:t>
            </a:r>
            <a:r>
              <a:rPr sz="2000" dirty="0"/>
              <a:t> σπα</a:t>
            </a:r>
            <a:r>
              <a:rPr sz="2000" dirty="0" err="1"/>
              <a:t>τάλη</a:t>
            </a:r>
            <a:r>
              <a:rPr sz="2000" dirty="0"/>
              <a:t> </a:t>
            </a:r>
            <a:r>
              <a:rPr sz="2000" dirty="0" err="1"/>
              <a:t>τροφίμων</a:t>
            </a:r>
            <a:r>
              <a:rPr sz="2000" dirty="0"/>
              <a:t>, </a:t>
            </a:r>
            <a:r>
              <a:rPr sz="2000" dirty="0" err="1"/>
              <a:t>μάθετε</a:t>
            </a:r>
            <a:r>
              <a:rPr sz="2000" dirty="0"/>
              <a:t> τα</a:t>
            </a:r>
            <a:endParaRPr lang="it-IT" sz="2000" dirty="0"/>
          </a:p>
          <a:p>
            <a:pPr indent="0">
              <a:defRPr sz="2700" b="1">
                <a:solidFill>
                  <a:srgbClr val="FFFFFF"/>
                </a:solidFill>
                <a:latin typeface="Tahoma"/>
              </a:defRPr>
            </a:pPr>
            <a:r>
              <a:rPr sz="2000" dirty="0"/>
              <a:t> π</a:t>
            </a:r>
            <a:r>
              <a:rPr sz="2000" dirty="0" err="1"/>
              <a:t>άντ</a:t>
            </a:r>
            <a:r>
              <a:rPr sz="2000" dirty="0"/>
              <a:t>α για τις ημερομηνίες ανάλωσης!</a:t>
            </a:r>
          </a:p>
        </p:txBody>
      </p:sp>
      <p:sp>
        <p:nvSpPr>
          <p:cNvPr id="6" name="Прямоугольник 5">
            <a:extLst>
              <a:ext uri="{FF2B5EF4-FFF2-40B4-BE49-F238E27FC236}">
                <a16:creationId xmlns:a16="http://schemas.microsoft.com/office/drawing/2014/main" id="{51005D42-0B35-4904-BFB7-C43A331449BD}"/>
              </a:ext>
            </a:extLst>
          </p:cNvPr>
          <p:cNvSpPr/>
          <p:nvPr/>
        </p:nvSpPr>
        <p:spPr>
          <a:xfrm>
            <a:off x="6733540" y="3446780"/>
            <a:ext cx="635000" cy="274320"/>
          </a:xfrm>
          <a:prstGeom prst="rect">
            <a:avLst/>
          </a:prstGeom>
          <a:noFill/>
        </p:spPr>
        <p:txBody>
          <a:bodyPr wrap="none" lIns="0" tIns="0" rIns="0" bIns="0">
            <a:noAutofit/>
          </a:bodyPr>
          <a:lstStyle/>
          <a:p>
            <a:pPr indent="0">
              <a:defRPr sz="1700" b="1">
                <a:latin typeface="Arial"/>
              </a:defRPr>
            </a:pPr>
            <a:r>
              <a:t>ΓΑΛΑ</a:t>
            </a:r>
          </a:p>
        </p:txBody>
      </p:sp>
      <p:sp>
        <p:nvSpPr>
          <p:cNvPr id="7" name="Прямоугольник 6">
            <a:extLst>
              <a:ext uri="{FF2B5EF4-FFF2-40B4-BE49-F238E27FC236}">
                <a16:creationId xmlns:a16="http://schemas.microsoft.com/office/drawing/2014/main" id="{0482B419-5E28-4D0D-8CEC-5C83EA40D901}"/>
              </a:ext>
            </a:extLst>
          </p:cNvPr>
          <p:cNvSpPr/>
          <p:nvPr/>
        </p:nvSpPr>
        <p:spPr>
          <a:xfrm>
            <a:off x="6642100" y="4318000"/>
            <a:ext cx="685800" cy="330200"/>
          </a:xfrm>
          <a:prstGeom prst="rect">
            <a:avLst/>
          </a:prstGeom>
          <a:solidFill>
            <a:srgbClr val="0C4DA1"/>
          </a:solidFill>
        </p:spPr>
        <p:txBody>
          <a:bodyPr lIns="0" tIns="0" rIns="0" bIns="0">
            <a:noAutofit/>
          </a:bodyPr>
          <a:lstStyle/>
          <a:p>
            <a:pPr indent="0">
              <a:lnSpc>
                <a:spcPct val="85000"/>
              </a:lnSpc>
              <a:defRPr sz="1100" b="1">
                <a:solidFill>
                  <a:srgbClr val="FFFFFF"/>
                </a:solidFill>
                <a:latin typeface="Arial"/>
              </a:defRPr>
            </a:pPr>
            <a:r>
              <a:rPr sz="700" dirty="0" err="1"/>
              <a:t>Ανάλωση</a:t>
            </a:r>
            <a:r>
              <a:rPr sz="700" dirty="0"/>
              <a:t> </a:t>
            </a:r>
            <a:r>
              <a:rPr sz="700" dirty="0" err="1"/>
              <a:t>έως</a:t>
            </a:r>
            <a:r>
              <a:rPr sz="700" dirty="0"/>
              <a:t> </a:t>
            </a:r>
            <a:r>
              <a:rPr sz="700" dirty="0" err="1"/>
              <a:t>τις</a:t>
            </a:r>
            <a:r>
              <a:rPr sz="700" dirty="0"/>
              <a:t> 24/10/21</a:t>
            </a:r>
          </a:p>
        </p:txBody>
      </p:sp>
      <p:sp>
        <p:nvSpPr>
          <p:cNvPr id="8" name="Прямоугольник 7">
            <a:extLst>
              <a:ext uri="{FF2B5EF4-FFF2-40B4-BE49-F238E27FC236}">
                <a16:creationId xmlns:a16="http://schemas.microsoft.com/office/drawing/2014/main" id="{81ACCBA7-504B-4342-8BAF-115E1B965B53}"/>
              </a:ext>
            </a:extLst>
          </p:cNvPr>
          <p:cNvSpPr/>
          <p:nvPr/>
        </p:nvSpPr>
        <p:spPr>
          <a:xfrm>
            <a:off x="8411009" y="3075940"/>
            <a:ext cx="853574" cy="508000"/>
          </a:xfrm>
          <a:prstGeom prst="rect">
            <a:avLst/>
          </a:prstGeom>
          <a:noFill/>
        </p:spPr>
        <p:txBody>
          <a:bodyPr wrap="none" lIns="0" tIns="0" rIns="0" bIns="0">
            <a:noAutofit/>
          </a:bodyPr>
          <a:lstStyle/>
          <a:p>
            <a:pPr indent="0">
              <a:defRPr sz="4600">
                <a:solidFill>
                  <a:srgbClr val="F37929"/>
                </a:solidFill>
                <a:latin typeface="Arial"/>
              </a:defRPr>
            </a:pPr>
            <a:r>
              <a:rPr lang="en-GB" sz="3600" dirty="0"/>
              <a:t>Vs</a:t>
            </a:r>
            <a:endParaRPr sz="3600" dirty="0"/>
          </a:p>
        </p:txBody>
      </p:sp>
      <p:sp>
        <p:nvSpPr>
          <p:cNvPr id="9" name="Прямоугольник 8">
            <a:extLst>
              <a:ext uri="{FF2B5EF4-FFF2-40B4-BE49-F238E27FC236}">
                <a16:creationId xmlns:a16="http://schemas.microsoft.com/office/drawing/2014/main" id="{CB3948EF-498B-4477-B095-9C1069FEED7D}"/>
              </a:ext>
            </a:extLst>
          </p:cNvPr>
          <p:cNvSpPr/>
          <p:nvPr/>
        </p:nvSpPr>
        <p:spPr>
          <a:xfrm>
            <a:off x="9994900" y="4130040"/>
            <a:ext cx="635000" cy="314960"/>
          </a:xfrm>
          <a:prstGeom prst="rect">
            <a:avLst/>
          </a:prstGeom>
          <a:solidFill>
            <a:srgbClr val="0C4DA1"/>
          </a:solidFill>
        </p:spPr>
        <p:txBody>
          <a:bodyPr lIns="0" tIns="0" rIns="0" bIns="0">
            <a:noAutofit/>
          </a:bodyPr>
          <a:lstStyle/>
          <a:p>
            <a:pPr indent="0">
              <a:defRPr sz="850" b="1">
                <a:solidFill>
                  <a:srgbClr val="FFFFFF"/>
                </a:solidFill>
                <a:latin typeface="Arial"/>
              </a:defRPr>
            </a:pPr>
            <a:r>
              <a:rPr sz="500" dirty="0" err="1"/>
              <a:t>Ανάλωση</a:t>
            </a:r>
            <a:r>
              <a:rPr sz="500" dirty="0"/>
              <a:t> κα</a:t>
            </a:r>
            <a:r>
              <a:rPr sz="500" dirty="0" err="1"/>
              <a:t>τά</a:t>
            </a:r>
            <a:r>
              <a:rPr sz="500" dirty="0"/>
              <a:t> π</a:t>
            </a:r>
            <a:r>
              <a:rPr sz="500" dirty="0" err="1"/>
              <a:t>ροτίμηση</a:t>
            </a:r>
            <a:r>
              <a:rPr sz="500" dirty="0"/>
              <a:t> π</a:t>
            </a:r>
            <a:r>
              <a:rPr sz="500" dirty="0" err="1"/>
              <a:t>ριν</a:t>
            </a:r>
            <a:r>
              <a:rPr sz="500" dirty="0"/>
              <a:t> από</a:t>
            </a:r>
          </a:p>
          <a:p>
            <a:pPr indent="0">
              <a:defRPr sz="850" b="1">
                <a:solidFill>
                  <a:srgbClr val="FFFFFF"/>
                </a:solidFill>
                <a:latin typeface="Arial"/>
              </a:defRPr>
            </a:pPr>
            <a:r>
              <a:rPr sz="500" dirty="0"/>
              <a:t>24/10/21</a:t>
            </a:r>
          </a:p>
        </p:txBody>
      </p:sp>
      <p:sp>
        <p:nvSpPr>
          <p:cNvPr id="10" name="Прямоугольник 9">
            <a:extLst>
              <a:ext uri="{FF2B5EF4-FFF2-40B4-BE49-F238E27FC236}">
                <a16:creationId xmlns:a16="http://schemas.microsoft.com/office/drawing/2014/main" id="{114C66AA-63CC-4DF7-8EEC-D87E367DE5D2}"/>
              </a:ext>
            </a:extLst>
          </p:cNvPr>
          <p:cNvSpPr/>
          <p:nvPr/>
        </p:nvSpPr>
        <p:spPr>
          <a:xfrm>
            <a:off x="6015789" y="4876799"/>
            <a:ext cx="2395220" cy="1478279"/>
          </a:xfrm>
          <a:prstGeom prst="rect">
            <a:avLst/>
          </a:prstGeom>
          <a:noFill/>
        </p:spPr>
        <p:txBody>
          <a:bodyPr lIns="0" tIns="0" rIns="0" bIns="0">
            <a:noAutofit/>
          </a:bodyPr>
          <a:lstStyle/>
          <a:p>
            <a:pPr indent="0" algn="ctr">
              <a:defRPr sz="1600" b="1">
                <a:latin typeface="Arial"/>
              </a:defRPr>
            </a:pPr>
            <a:r>
              <a:rPr dirty="0"/>
              <a:t>«</a:t>
            </a:r>
            <a:r>
              <a:rPr dirty="0" err="1"/>
              <a:t>Ανάλωση</a:t>
            </a:r>
            <a:r>
              <a:rPr dirty="0"/>
              <a:t> </a:t>
            </a:r>
            <a:r>
              <a:rPr dirty="0" err="1"/>
              <a:t>έως</a:t>
            </a:r>
            <a:r>
              <a:rPr dirty="0"/>
              <a:t>»</a:t>
            </a:r>
          </a:p>
          <a:p>
            <a:pPr indent="0" algn="ctr">
              <a:spcAft>
                <a:spcPts val="140"/>
              </a:spcAft>
              <a:defRPr sz="1600" b="1">
                <a:latin typeface="Arial"/>
              </a:defRPr>
            </a:pPr>
            <a:r>
              <a:rPr lang="el-GR" dirty="0"/>
              <a:t>Α</a:t>
            </a:r>
            <a:r>
              <a:rPr dirty="0" err="1"/>
              <a:t>φορά</a:t>
            </a:r>
            <a:r>
              <a:rPr dirty="0"/>
              <a:t> </a:t>
            </a:r>
            <a:r>
              <a:rPr dirty="0" err="1"/>
              <a:t>την</a:t>
            </a:r>
            <a:r>
              <a:rPr dirty="0"/>
              <a:t> α</a:t>
            </a:r>
            <a:r>
              <a:rPr dirty="0" err="1"/>
              <a:t>σφάλει</a:t>
            </a:r>
            <a:r>
              <a:rPr dirty="0"/>
              <a:t>α</a:t>
            </a:r>
          </a:p>
          <a:p>
            <a:pPr indent="0" algn="ctr">
              <a:lnSpc>
                <a:spcPct val="111000"/>
              </a:lnSpc>
              <a:defRPr sz="1500">
                <a:latin typeface="Arial"/>
              </a:defRPr>
            </a:pPr>
            <a:r>
              <a:rPr dirty="0" err="1"/>
              <a:t>Μετά</a:t>
            </a:r>
            <a:r>
              <a:rPr dirty="0"/>
              <a:t> </a:t>
            </a:r>
            <a:r>
              <a:rPr dirty="0" err="1"/>
              <a:t>το</a:t>
            </a:r>
            <a:r>
              <a:rPr dirty="0"/>
              <a:t> π</a:t>
            </a:r>
            <a:r>
              <a:rPr dirty="0" err="1"/>
              <a:t>έρ</a:t>
            </a:r>
            <a:r>
              <a:rPr dirty="0"/>
              <a:t>ας αυτής της ημερομηνίας, το προϊόν ενδέχεται να μην είναι ασφαλές για κατανάλωση</a:t>
            </a:r>
          </a:p>
        </p:txBody>
      </p:sp>
      <p:sp>
        <p:nvSpPr>
          <p:cNvPr id="11" name="Прямоугольник 10">
            <a:extLst>
              <a:ext uri="{FF2B5EF4-FFF2-40B4-BE49-F238E27FC236}">
                <a16:creationId xmlns:a16="http://schemas.microsoft.com/office/drawing/2014/main" id="{805BDA93-01A2-45AF-BE0D-949752621215}"/>
              </a:ext>
            </a:extLst>
          </p:cNvPr>
          <p:cNvSpPr/>
          <p:nvPr/>
        </p:nvSpPr>
        <p:spPr>
          <a:xfrm>
            <a:off x="8951495" y="4832817"/>
            <a:ext cx="2834105" cy="1712362"/>
          </a:xfrm>
          <a:prstGeom prst="rect">
            <a:avLst/>
          </a:prstGeom>
          <a:noFill/>
        </p:spPr>
        <p:txBody>
          <a:bodyPr lIns="0" tIns="0" rIns="0" bIns="0">
            <a:noAutofit/>
          </a:bodyPr>
          <a:lstStyle/>
          <a:p>
            <a:pPr indent="0" algn="ctr">
              <a:lnSpc>
                <a:spcPct val="106000"/>
              </a:lnSpc>
              <a:defRPr>
                <a:latin typeface="Arial"/>
              </a:defRPr>
            </a:pPr>
            <a:r>
              <a:rPr lang="el-GR" b="1" dirty="0"/>
              <a:t>«</a:t>
            </a:r>
            <a:r>
              <a:rPr b="1" dirty="0" err="1"/>
              <a:t>Ανάλωση</a:t>
            </a:r>
            <a:r>
              <a:rPr b="1" dirty="0"/>
              <a:t> κα</a:t>
            </a:r>
            <a:r>
              <a:rPr b="1" dirty="0" err="1"/>
              <a:t>τά</a:t>
            </a:r>
            <a:r>
              <a:rPr b="1" dirty="0"/>
              <a:t> π</a:t>
            </a:r>
            <a:r>
              <a:rPr b="1" dirty="0" err="1"/>
              <a:t>ροτίμηση</a:t>
            </a:r>
            <a:r>
              <a:rPr b="1" dirty="0"/>
              <a:t> π</a:t>
            </a:r>
            <a:r>
              <a:rPr b="1" dirty="0" err="1"/>
              <a:t>ριν</a:t>
            </a:r>
            <a:r>
              <a:rPr b="1" dirty="0"/>
              <a:t> από</a:t>
            </a:r>
            <a:r>
              <a:rPr lang="el-GR" b="1" dirty="0"/>
              <a:t>"</a:t>
            </a:r>
            <a:r>
              <a:rPr b="1" dirty="0"/>
              <a:t> α</a:t>
            </a:r>
            <a:r>
              <a:rPr b="1" dirty="0" err="1"/>
              <a:t>φορά</a:t>
            </a:r>
            <a:r>
              <a:rPr b="1" dirty="0"/>
              <a:t> </a:t>
            </a:r>
            <a:r>
              <a:rPr b="1" dirty="0" err="1"/>
              <a:t>την</a:t>
            </a:r>
            <a:r>
              <a:rPr b="1" dirty="0"/>
              <a:t> π</a:t>
            </a:r>
            <a:r>
              <a:rPr b="1" dirty="0" err="1"/>
              <a:t>οιότητ</a:t>
            </a:r>
            <a:r>
              <a:rPr b="1" dirty="0"/>
              <a:t>α</a:t>
            </a:r>
            <a:r>
              <a:rPr lang="el-GR" b="1" dirty="0"/>
              <a:t>.</a:t>
            </a:r>
            <a:r>
              <a:rPr b="1" dirty="0"/>
              <a:t> </a:t>
            </a:r>
            <a:r>
              <a:rPr dirty="0"/>
              <a:t>Μετά από αυτήν την ημερομηνία, το προϊόν είναι ακόμη ασφαλές για κατανάλωση, αλλά η γεύση ή η υφή του μπορεί να είναι ελαφρώς διαφορετικές</a:t>
            </a:r>
            <a:r>
              <a:rPr lang="el-GR" dirty="0"/>
              <a:t>.</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g13997ca9e4d_0_1259"/>
          <p:cNvSpPr txBox="1">
            <a:spLocks noGrp="1"/>
          </p:cNvSpPr>
          <p:nvPr>
            <p:ph type="body" idx="1"/>
          </p:nvPr>
        </p:nvSpPr>
        <p:spPr>
          <a:xfrm>
            <a:off x="2693281" y="802085"/>
            <a:ext cx="9225300" cy="123526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Font typeface="Arial"/>
              <a:buNone/>
            </a:pPr>
            <a:r>
              <a:rPr lang="nl-NL" sz="3200" b="1" dirty="0">
                <a:solidFill>
                  <a:srgbClr val="FFFFFF"/>
                </a:solidFill>
                <a:latin typeface="Calibri" panose="020F0502020204030204" pitchFamily="34" charset="0"/>
                <a:cs typeface="Calibri" panose="020F0502020204030204" pitchFamily="34" charset="0"/>
              </a:rPr>
              <a:t>3. </a:t>
            </a:r>
            <a:r>
              <a:rPr lang="el-GR" sz="3200" b="1" dirty="0">
                <a:solidFill>
                  <a:schemeClr val="bg1"/>
                </a:solidFill>
                <a:latin typeface="Calibri" panose="020F0502020204030204" pitchFamily="34" charset="0"/>
                <a:cs typeface="Calibri" panose="020F0502020204030204" pitchFamily="34" charset="0"/>
              </a:rPr>
              <a:t>Από πού προέρχεται το μεγαλύτερο ποσοστό σπατάλης τροφίμων παγκοσμίως;</a:t>
            </a:r>
            <a:endParaRPr sz="3200" b="1" dirty="0">
              <a:solidFill>
                <a:schemeClr val="bg1"/>
              </a:solidFill>
              <a:latin typeface="Calibri" panose="020F0502020204030204" pitchFamily="34" charset="0"/>
              <a:cs typeface="Calibri" panose="020F0502020204030204" pitchFamily="34" charset="0"/>
            </a:endParaRPr>
          </a:p>
        </p:txBody>
      </p:sp>
      <p:sp>
        <p:nvSpPr>
          <p:cNvPr id="355" name="Google Shape;355;g13997ca9e4d_0_1259"/>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nl-NL"/>
              <a:t>17</a:t>
            </a:fld>
            <a:endParaRPr/>
          </a:p>
        </p:txBody>
      </p:sp>
      <p:sp>
        <p:nvSpPr>
          <p:cNvPr id="356" name="Google Shape;356;g13997ca9e4d_0_1259"/>
          <p:cNvSpPr txBox="1"/>
          <p:nvPr/>
        </p:nvSpPr>
        <p:spPr>
          <a:xfrm>
            <a:off x="2080000" y="2452500"/>
            <a:ext cx="5477100" cy="2492960"/>
          </a:xfrm>
          <a:prstGeom prst="rect">
            <a:avLst/>
          </a:prstGeom>
          <a:noFill/>
          <a:ln>
            <a:noFill/>
          </a:ln>
        </p:spPr>
        <p:txBody>
          <a:bodyPr spcFirstLastPara="1" wrap="square" lIns="91425" tIns="91425" rIns="91425" bIns="91425" anchor="t" anchorCtr="0">
            <a:spAutoFit/>
          </a:bodyPr>
          <a:lstStyle/>
          <a:p>
            <a:pPr marL="457200" marR="0" lvl="0" indent="-387350" algn="l" rtl="0">
              <a:lnSpc>
                <a:spcPct val="150000"/>
              </a:lnSpc>
              <a:spcBef>
                <a:spcPts val="0"/>
              </a:spcBef>
              <a:spcAft>
                <a:spcPts val="0"/>
              </a:spcAft>
              <a:buClr>
                <a:srgbClr val="FFFFFF"/>
              </a:buClr>
              <a:buSzPts val="2500"/>
              <a:buFont typeface="Calibri"/>
              <a:buAutoNum type="arabicPeriod"/>
            </a:pPr>
            <a:r>
              <a:rPr lang="el-GR" sz="2500" b="0" i="0" u="none" strike="noStrike" cap="none" dirty="0">
                <a:solidFill>
                  <a:srgbClr val="FFFFFF"/>
                </a:solidFill>
                <a:latin typeface="Calibri"/>
                <a:ea typeface="Calibri"/>
                <a:cs typeface="Calibri"/>
                <a:sym typeface="Calibri"/>
              </a:rPr>
              <a:t>Εστιατόρια</a:t>
            </a:r>
            <a:endParaRPr sz="2500" b="0" i="0" u="none" strike="noStrike" cap="none" dirty="0">
              <a:solidFill>
                <a:srgbClr val="FFFFFF"/>
              </a:solidFill>
              <a:latin typeface="Calibri"/>
              <a:ea typeface="Calibri"/>
              <a:cs typeface="Calibri"/>
              <a:sym typeface="Calibri"/>
            </a:endParaRPr>
          </a:p>
          <a:p>
            <a:pPr marL="457200" marR="0" lvl="0" indent="-387350" algn="l" rtl="0">
              <a:lnSpc>
                <a:spcPct val="150000"/>
              </a:lnSpc>
              <a:spcBef>
                <a:spcPts val="0"/>
              </a:spcBef>
              <a:spcAft>
                <a:spcPts val="0"/>
              </a:spcAft>
              <a:buClr>
                <a:srgbClr val="FFFFFF"/>
              </a:buClr>
              <a:buSzPts val="2500"/>
              <a:buFont typeface="Calibri"/>
              <a:buAutoNum type="arabicPeriod"/>
            </a:pPr>
            <a:r>
              <a:rPr lang="el-GR" sz="2500" dirty="0">
                <a:solidFill>
                  <a:srgbClr val="FFFFFF"/>
                </a:solidFill>
                <a:latin typeface="Calibri"/>
                <a:ea typeface="Calibri"/>
                <a:cs typeface="Calibri"/>
                <a:sym typeface="Calibri"/>
              </a:rPr>
              <a:t>Νοικοκυριά</a:t>
            </a:r>
            <a:endParaRPr sz="2500" b="0" i="0" u="none" strike="noStrike" cap="none" dirty="0">
              <a:solidFill>
                <a:srgbClr val="FFFFFF"/>
              </a:solidFill>
              <a:latin typeface="Calibri"/>
              <a:ea typeface="Calibri"/>
              <a:cs typeface="Calibri"/>
              <a:sym typeface="Calibri"/>
            </a:endParaRPr>
          </a:p>
          <a:p>
            <a:pPr marL="457200" marR="0" lvl="0" indent="-387350" algn="l" rtl="0">
              <a:lnSpc>
                <a:spcPct val="150000"/>
              </a:lnSpc>
              <a:spcBef>
                <a:spcPts val="0"/>
              </a:spcBef>
              <a:spcAft>
                <a:spcPts val="0"/>
              </a:spcAft>
              <a:buClr>
                <a:srgbClr val="FFFFFF"/>
              </a:buClr>
              <a:buSzPts val="2500"/>
              <a:buFont typeface="Calibri"/>
              <a:buAutoNum type="arabicPeriod"/>
            </a:pPr>
            <a:r>
              <a:rPr lang="el-GR" sz="2500" dirty="0">
                <a:solidFill>
                  <a:srgbClr val="FFFFFF"/>
                </a:solidFill>
                <a:latin typeface="Calibri"/>
                <a:ea typeface="Calibri"/>
                <a:cs typeface="Calibri"/>
                <a:sym typeface="Calibri"/>
              </a:rPr>
              <a:t>Καταστήματα - Υπεραγορές</a:t>
            </a:r>
            <a:endParaRPr sz="2500" b="0" i="0" u="none" strike="noStrike" cap="none" dirty="0">
              <a:solidFill>
                <a:srgbClr val="FFFFFF"/>
              </a:solidFill>
              <a:latin typeface="Calibri"/>
              <a:ea typeface="Calibri"/>
              <a:cs typeface="Calibri"/>
              <a:sym typeface="Calibri"/>
            </a:endParaRPr>
          </a:p>
          <a:p>
            <a:pPr marL="457200" marR="0" lvl="0" indent="-387350" algn="l" rtl="0">
              <a:lnSpc>
                <a:spcPct val="150000"/>
              </a:lnSpc>
              <a:spcBef>
                <a:spcPts val="0"/>
              </a:spcBef>
              <a:spcAft>
                <a:spcPts val="0"/>
              </a:spcAft>
              <a:buClr>
                <a:srgbClr val="FFFFFF"/>
              </a:buClr>
              <a:buSzPts val="2500"/>
              <a:buFont typeface="Calibri"/>
              <a:buAutoNum type="arabicPeriod"/>
            </a:pPr>
            <a:r>
              <a:rPr lang="el-GR" sz="2500" b="0" i="0" u="none" strike="noStrike" cap="none" dirty="0">
                <a:solidFill>
                  <a:srgbClr val="FFFFFF"/>
                </a:solidFill>
                <a:latin typeface="Calibri"/>
                <a:ea typeface="Calibri"/>
                <a:cs typeface="Calibri"/>
                <a:sym typeface="Calibri"/>
              </a:rPr>
              <a:t>Φάρμες</a:t>
            </a:r>
            <a:r>
              <a:rPr lang="nl-NL" sz="2500" b="0" i="0" u="none" strike="noStrike" cap="none" dirty="0">
                <a:solidFill>
                  <a:srgbClr val="FFFFFF"/>
                </a:solidFill>
                <a:latin typeface="Calibri"/>
                <a:ea typeface="Calibri"/>
                <a:cs typeface="Calibri"/>
                <a:sym typeface="Calibri"/>
              </a:rPr>
              <a:t> </a:t>
            </a:r>
            <a:endParaRPr sz="2500" b="0" i="0" u="none" strike="noStrike" cap="none" dirty="0">
              <a:solidFill>
                <a:srgbClr val="FFFFFF"/>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g129c958213a_0_78"/>
          <p:cNvSpPr txBox="1">
            <a:spLocks noGrp="1"/>
          </p:cNvSpPr>
          <p:nvPr>
            <p:ph type="body" idx="1"/>
          </p:nvPr>
        </p:nvSpPr>
        <p:spPr>
          <a:xfrm>
            <a:off x="165850" y="250324"/>
            <a:ext cx="4993800" cy="5476707"/>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300"/>
            </a:pPr>
            <a:r>
              <a:rPr sz="2800" dirty="0"/>
              <a:t>Κα</a:t>
            </a:r>
            <a:r>
              <a:rPr sz="2800" dirty="0" err="1"/>
              <a:t>τά</a:t>
            </a:r>
            <a:r>
              <a:rPr sz="2800" dirty="0"/>
              <a:t> </a:t>
            </a:r>
            <a:r>
              <a:rPr sz="2800" dirty="0" err="1"/>
              <a:t>μέσο</a:t>
            </a:r>
            <a:r>
              <a:rPr sz="2800" dirty="0"/>
              <a:t> </a:t>
            </a:r>
            <a:r>
              <a:rPr sz="2800" dirty="0" err="1"/>
              <a:t>όρο</a:t>
            </a:r>
            <a:r>
              <a:rPr sz="2800" dirty="0"/>
              <a:t>, </a:t>
            </a:r>
            <a:r>
              <a:rPr sz="2800" dirty="0" err="1"/>
              <a:t>κάθε</a:t>
            </a:r>
            <a:r>
              <a:rPr sz="2800" dirty="0"/>
              <a:t> </a:t>
            </a:r>
            <a:r>
              <a:rPr sz="2800" dirty="0" err="1"/>
              <a:t>άτομο</a:t>
            </a:r>
            <a:r>
              <a:rPr sz="2800" dirty="0"/>
              <a:t> σπατα</a:t>
            </a:r>
            <a:r>
              <a:rPr sz="2800" dirty="0" err="1"/>
              <a:t>λά</a:t>
            </a:r>
            <a:r>
              <a:rPr sz="2800" dirty="0"/>
              <a:t> από 76 </a:t>
            </a:r>
            <a:r>
              <a:rPr sz="2800" dirty="0" err="1"/>
              <a:t>έως</a:t>
            </a:r>
            <a:r>
              <a:rPr sz="2800" dirty="0"/>
              <a:t> 91 </a:t>
            </a:r>
            <a:r>
              <a:rPr sz="2800" dirty="0" err="1"/>
              <a:t>κιλά</a:t>
            </a:r>
            <a:r>
              <a:rPr sz="2800" dirty="0"/>
              <a:t> </a:t>
            </a:r>
            <a:r>
              <a:rPr sz="2800" dirty="0" err="1"/>
              <a:t>τροφίμων</a:t>
            </a:r>
            <a:r>
              <a:rPr sz="2800" dirty="0"/>
              <a:t> </a:t>
            </a:r>
            <a:r>
              <a:rPr sz="2800" dirty="0" err="1"/>
              <a:t>τον</a:t>
            </a:r>
            <a:r>
              <a:rPr sz="2800" dirty="0"/>
              <a:t> </a:t>
            </a:r>
            <a:r>
              <a:rPr sz="2800" dirty="0" err="1"/>
              <a:t>χρόνο</a:t>
            </a:r>
            <a:r>
              <a:rPr sz="2800" dirty="0"/>
              <a:t>, τα οπ</a:t>
            </a:r>
            <a:r>
              <a:rPr sz="2800" dirty="0" err="1"/>
              <a:t>οί</a:t>
            </a:r>
            <a:r>
              <a:rPr sz="2800" dirty="0"/>
              <a:t>α ισοδυναμούν με 1000 μερίδες μαγειρεμένων ζυμαρικών, σε μόλις έναν χρόνο! </a:t>
            </a:r>
            <a:r>
              <a:rPr sz="2800" b="1" u="sng" dirty="0" err="1"/>
              <a:t>Το</a:t>
            </a:r>
            <a:r>
              <a:rPr sz="2800" b="1" u="sng" dirty="0"/>
              <a:t> </a:t>
            </a:r>
            <a:r>
              <a:rPr sz="2800" b="1" u="sng" dirty="0" err="1"/>
              <a:t>μεγ</a:t>
            </a:r>
            <a:r>
              <a:rPr sz="2800" b="1" u="sng" dirty="0"/>
              <a:t>αλύτερο μέρος της σπατάλης τροφίμων προέρχεται από νοικοκυριά (61%), </a:t>
            </a:r>
            <a:r>
              <a:rPr sz="2800" dirty="0"/>
              <a:t>ακολουθούμενα από επιχειρήσεις εστίασης (26%) και σουπερμάρκετ (13%).</a:t>
            </a:r>
          </a:p>
        </p:txBody>
      </p:sp>
      <p:pic>
        <p:nvPicPr>
          <p:cNvPr id="4" name="Рисунок 3">
            <a:extLst>
              <a:ext uri="{FF2B5EF4-FFF2-40B4-BE49-F238E27FC236}">
                <a16:creationId xmlns:a16="http://schemas.microsoft.com/office/drawing/2014/main" id="{3B59DF1C-1942-406B-BE82-1A5CF4C15498}"/>
              </a:ext>
            </a:extLst>
          </p:cNvPr>
          <p:cNvPicPr>
            <a:picLocks noChangeAspect="1"/>
          </p:cNvPicPr>
          <p:nvPr/>
        </p:nvPicPr>
        <p:blipFill>
          <a:blip r:embed="rId3"/>
          <a:stretch>
            <a:fillRect/>
          </a:stretch>
        </p:blipFill>
        <p:spPr>
          <a:xfrm>
            <a:off x="5397500" y="139700"/>
            <a:ext cx="6578600" cy="6578600"/>
          </a:xfrm>
          <a:prstGeom prst="rect">
            <a:avLst/>
          </a:prstGeom>
        </p:spPr>
      </p:pic>
      <p:sp>
        <p:nvSpPr>
          <p:cNvPr id="5" name="Прямоугольник 4">
            <a:extLst>
              <a:ext uri="{FF2B5EF4-FFF2-40B4-BE49-F238E27FC236}">
                <a16:creationId xmlns:a16="http://schemas.microsoft.com/office/drawing/2014/main" id="{B51BFFCE-6F5E-48E1-9D58-CEEA31A27405}"/>
              </a:ext>
            </a:extLst>
          </p:cNvPr>
          <p:cNvSpPr/>
          <p:nvPr/>
        </p:nvSpPr>
        <p:spPr>
          <a:xfrm>
            <a:off x="5539740" y="513080"/>
            <a:ext cx="5608320" cy="980440"/>
          </a:xfrm>
          <a:prstGeom prst="rect">
            <a:avLst/>
          </a:prstGeom>
          <a:solidFill>
            <a:srgbClr val="0C4DA1"/>
          </a:solidFill>
        </p:spPr>
        <p:txBody>
          <a:bodyPr lIns="0" tIns="0" rIns="0" bIns="0">
            <a:noAutofit/>
          </a:bodyPr>
          <a:lstStyle/>
          <a:p>
            <a:pPr indent="0">
              <a:lnSpc>
                <a:spcPct val="115000"/>
              </a:lnSpc>
              <a:defRPr sz="2700" b="1">
                <a:solidFill>
                  <a:srgbClr val="FFFFFF"/>
                </a:solidFill>
                <a:latin typeface="Tahoma"/>
              </a:defRPr>
            </a:pPr>
            <a:r>
              <a:rPr sz="1800"/>
              <a:t>Από πού προέρχεται το μεγαλύτερο μέρος της σπατάλης τροφίμων στον κόσμο;</a:t>
            </a:r>
          </a:p>
        </p:txBody>
      </p:sp>
      <p:sp>
        <p:nvSpPr>
          <p:cNvPr id="6" name="Прямоугольник 5">
            <a:extLst>
              <a:ext uri="{FF2B5EF4-FFF2-40B4-BE49-F238E27FC236}">
                <a16:creationId xmlns:a16="http://schemas.microsoft.com/office/drawing/2014/main" id="{7ED11A1D-401A-484C-9B3E-342CFC91BDF7}"/>
              </a:ext>
            </a:extLst>
          </p:cNvPr>
          <p:cNvSpPr/>
          <p:nvPr/>
        </p:nvSpPr>
        <p:spPr>
          <a:xfrm>
            <a:off x="6134100" y="1889760"/>
            <a:ext cx="5118100" cy="548640"/>
          </a:xfrm>
          <a:prstGeom prst="rect">
            <a:avLst/>
          </a:prstGeom>
          <a:solidFill>
            <a:srgbClr val="FFFFFF"/>
          </a:solidFill>
        </p:spPr>
        <p:txBody>
          <a:bodyPr lIns="0" tIns="0" rIns="0" bIns="0">
            <a:noAutofit/>
          </a:bodyPr>
          <a:lstStyle/>
          <a:p>
            <a:pPr indent="0" algn="ctr">
              <a:lnSpc>
                <a:spcPct val="125000"/>
              </a:lnSpc>
              <a:defRPr sz="1300" b="1">
                <a:latin typeface="Tahoma"/>
              </a:defRPr>
            </a:pPr>
            <a:r>
              <a:rPr sz="1050"/>
              <a:t>Περίπου το 17% (931 εκατομμύρια τόνοι) της παγκόσμιας παραγωγής τροφίμων σπαταλιέται κάθε χρόνο:</a:t>
            </a:r>
          </a:p>
        </p:txBody>
      </p:sp>
      <p:sp>
        <p:nvSpPr>
          <p:cNvPr id="7" name="Прямоугольник 6">
            <a:extLst>
              <a:ext uri="{FF2B5EF4-FFF2-40B4-BE49-F238E27FC236}">
                <a16:creationId xmlns:a16="http://schemas.microsoft.com/office/drawing/2014/main" id="{FFBC9ABE-C888-4E9F-B408-9EB8C11519D0}"/>
              </a:ext>
            </a:extLst>
          </p:cNvPr>
          <p:cNvSpPr/>
          <p:nvPr/>
        </p:nvSpPr>
        <p:spPr>
          <a:xfrm>
            <a:off x="5651500" y="3078480"/>
            <a:ext cx="1628140" cy="261620"/>
          </a:xfrm>
          <a:prstGeom prst="rect">
            <a:avLst/>
          </a:prstGeom>
          <a:solidFill>
            <a:srgbClr val="FFFFFF"/>
          </a:solidFill>
        </p:spPr>
        <p:txBody>
          <a:bodyPr wrap="none" lIns="0" tIns="0" rIns="0" bIns="0">
            <a:noAutofit/>
          </a:bodyPr>
          <a:lstStyle/>
          <a:p>
            <a:pPr indent="0">
              <a:defRPr sz="1300" b="1">
                <a:latin typeface="Tahoma"/>
              </a:defRPr>
            </a:pPr>
            <a:r>
              <a:rPr sz="1050"/>
              <a:t>26% από επιχειρήσεις εστίασης</a:t>
            </a:r>
          </a:p>
        </p:txBody>
      </p:sp>
      <p:sp>
        <p:nvSpPr>
          <p:cNvPr id="8" name="Прямоугольник 7">
            <a:extLst>
              <a:ext uri="{FF2B5EF4-FFF2-40B4-BE49-F238E27FC236}">
                <a16:creationId xmlns:a16="http://schemas.microsoft.com/office/drawing/2014/main" id="{760012D9-5598-45CD-9894-950F152B1F0B}"/>
              </a:ext>
            </a:extLst>
          </p:cNvPr>
          <p:cNvSpPr/>
          <p:nvPr/>
        </p:nvSpPr>
        <p:spPr>
          <a:xfrm>
            <a:off x="10104120" y="2887980"/>
            <a:ext cx="1579880" cy="259080"/>
          </a:xfrm>
          <a:prstGeom prst="rect">
            <a:avLst/>
          </a:prstGeom>
          <a:solidFill>
            <a:srgbClr val="FFFFFF"/>
          </a:solidFill>
        </p:spPr>
        <p:txBody>
          <a:bodyPr wrap="none" lIns="0" tIns="0" rIns="0" bIns="0">
            <a:noAutofit/>
          </a:bodyPr>
          <a:lstStyle/>
          <a:p>
            <a:pPr indent="0">
              <a:defRPr sz="1300" b="1">
                <a:latin typeface="Tahoma"/>
              </a:defRPr>
            </a:pPr>
            <a:r>
              <a:rPr sz="1050"/>
              <a:t>61% από νοικοκυριά</a:t>
            </a:r>
          </a:p>
        </p:txBody>
      </p:sp>
      <p:sp>
        <p:nvSpPr>
          <p:cNvPr id="9" name="Прямоугольник 8">
            <a:extLst>
              <a:ext uri="{FF2B5EF4-FFF2-40B4-BE49-F238E27FC236}">
                <a16:creationId xmlns:a16="http://schemas.microsoft.com/office/drawing/2014/main" id="{DC70C530-9E9A-416D-B155-FEDBDBB3B220}"/>
              </a:ext>
            </a:extLst>
          </p:cNvPr>
          <p:cNvSpPr/>
          <p:nvPr/>
        </p:nvSpPr>
        <p:spPr>
          <a:xfrm>
            <a:off x="5928360" y="5582920"/>
            <a:ext cx="1790700" cy="299720"/>
          </a:xfrm>
          <a:prstGeom prst="rect">
            <a:avLst/>
          </a:prstGeom>
          <a:solidFill>
            <a:srgbClr val="FFFFFF"/>
          </a:solidFill>
        </p:spPr>
        <p:txBody>
          <a:bodyPr wrap="none" lIns="0" tIns="0" rIns="0" bIns="0">
            <a:noAutofit/>
          </a:bodyPr>
          <a:lstStyle/>
          <a:p>
            <a:pPr indent="0">
              <a:defRPr sz="1300" b="1">
                <a:latin typeface="Tahoma"/>
              </a:defRPr>
            </a:pPr>
            <a:r>
              <a:rPr sz="1050"/>
              <a:t>13% από σουπερμάρκετ</a:t>
            </a:r>
          </a:p>
        </p:txBody>
      </p:sp>
      <p:sp>
        <p:nvSpPr>
          <p:cNvPr id="10" name="Прямоугольник 9">
            <a:extLst>
              <a:ext uri="{FF2B5EF4-FFF2-40B4-BE49-F238E27FC236}">
                <a16:creationId xmlns:a16="http://schemas.microsoft.com/office/drawing/2014/main" id="{77959509-1C4C-4D1F-89B4-4134C6B7386D}"/>
              </a:ext>
            </a:extLst>
          </p:cNvPr>
          <p:cNvSpPr/>
          <p:nvPr/>
        </p:nvSpPr>
        <p:spPr>
          <a:xfrm>
            <a:off x="5974080" y="6253480"/>
            <a:ext cx="5440680" cy="223520"/>
          </a:xfrm>
          <a:prstGeom prst="rect">
            <a:avLst/>
          </a:prstGeom>
          <a:solidFill>
            <a:srgbClr val="FFFFFF"/>
          </a:solidFill>
        </p:spPr>
        <p:txBody>
          <a:bodyPr wrap="none" lIns="0" tIns="0" rIns="0" bIns="0">
            <a:noAutofit/>
          </a:bodyPr>
          <a:lstStyle/>
          <a:p>
            <a:pPr indent="0">
              <a:defRPr sz="1000">
                <a:latin typeface="Tahoma"/>
              </a:defRPr>
            </a:pPr>
            <a:r>
              <a:rPr sz="700"/>
              <a:t>Πηγή: Πρόγραμμα των Ηνωμένων Εθνών για το Περιβάλλον (2021). Έκθεση σχετικά με τον δείκτη σπατάλης τροφίμων για το 2021.</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g13997ca9e4d_0_1274"/>
          <p:cNvSpPr txBox="1">
            <a:spLocks noGrp="1"/>
          </p:cNvSpPr>
          <p:nvPr>
            <p:ph type="body" idx="1"/>
          </p:nvPr>
        </p:nvSpPr>
        <p:spPr>
          <a:xfrm>
            <a:off x="2757450" y="1026674"/>
            <a:ext cx="9225300" cy="112296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pPr>
            <a:r>
              <a:rPr lang="nl-NL" sz="3200" b="1" dirty="0">
                <a:solidFill>
                  <a:schemeClr val="bg1"/>
                </a:solidFill>
                <a:latin typeface="Calibri" panose="020F0502020204030204" pitchFamily="34" charset="0"/>
                <a:cs typeface="Calibri" panose="020F0502020204030204" pitchFamily="34" charset="0"/>
              </a:rPr>
              <a:t>4.	</a:t>
            </a:r>
            <a:r>
              <a:rPr lang="el-GR" sz="3200" b="1" dirty="0">
                <a:solidFill>
                  <a:schemeClr val="bg1"/>
                </a:solidFill>
                <a:latin typeface="Calibri" panose="020F0502020204030204" pitchFamily="34" charset="0"/>
                <a:cs typeface="Calibri" panose="020F0502020204030204" pitchFamily="34" charset="0"/>
              </a:rPr>
              <a:t> Πώς μπορούμε να κάνουμε πιο έξυπνες αγορές και να αποφύγουμε τη σπατάλη τροφίμων;</a:t>
            </a:r>
            <a:endParaRPr sz="3200" b="1" dirty="0">
              <a:solidFill>
                <a:schemeClr val="bg1"/>
              </a:solidFill>
              <a:latin typeface="Calibri" panose="020F0502020204030204" pitchFamily="34" charset="0"/>
              <a:cs typeface="Calibri" panose="020F0502020204030204" pitchFamily="34" charset="0"/>
            </a:endParaRPr>
          </a:p>
        </p:txBody>
      </p:sp>
      <p:sp>
        <p:nvSpPr>
          <p:cNvPr id="369" name="Google Shape;369;g13997ca9e4d_0_1274"/>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nl-NL"/>
              <a:t>19</a:t>
            </a:fld>
            <a:endParaRPr/>
          </a:p>
        </p:txBody>
      </p:sp>
      <p:sp>
        <p:nvSpPr>
          <p:cNvPr id="2" name="Google Shape;254;g129c958213a_0_71">
            <a:extLst>
              <a:ext uri="{FF2B5EF4-FFF2-40B4-BE49-F238E27FC236}">
                <a16:creationId xmlns:a16="http://schemas.microsoft.com/office/drawing/2014/main" id="{18F3999E-2D51-D951-D95B-8CDC2FA76129}"/>
              </a:ext>
            </a:extLst>
          </p:cNvPr>
          <p:cNvSpPr txBox="1"/>
          <p:nvPr/>
        </p:nvSpPr>
        <p:spPr>
          <a:xfrm>
            <a:off x="745300" y="2190000"/>
            <a:ext cx="10926600" cy="3647122"/>
          </a:xfrm>
          <a:prstGeom prst="rect">
            <a:avLst/>
          </a:prstGeom>
          <a:noFill/>
          <a:ln>
            <a:noFill/>
          </a:ln>
        </p:spPr>
        <p:txBody>
          <a:bodyPr spcFirstLastPara="1" wrap="square" lIns="91425" tIns="91425" rIns="91425" bIns="91425" anchor="t" anchorCtr="0">
            <a:spAutoFit/>
          </a:bodyPr>
          <a:lstStyle/>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1. </a:t>
            </a:r>
            <a:r>
              <a:rPr dirty="0" err="1">
                <a:solidFill>
                  <a:schemeClr val="bg1"/>
                </a:solidFill>
              </a:rPr>
              <a:t>Αγοράστε</a:t>
            </a:r>
            <a:r>
              <a:rPr dirty="0">
                <a:solidFill>
                  <a:schemeClr val="bg1"/>
                </a:solidFill>
              </a:rPr>
              <a:t> </a:t>
            </a:r>
            <a:r>
              <a:rPr dirty="0" err="1">
                <a:solidFill>
                  <a:schemeClr val="bg1"/>
                </a:solidFill>
              </a:rPr>
              <a:t>χύμ</a:t>
            </a:r>
            <a:r>
              <a:rPr dirty="0">
                <a:solidFill>
                  <a:schemeClr val="bg1"/>
                </a:solidFill>
              </a:rPr>
              <a:t>α φρούτα και λαχανικά, όχι προσυσκευασμένα </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2. </a:t>
            </a:r>
            <a:r>
              <a:rPr dirty="0" err="1">
                <a:solidFill>
                  <a:schemeClr val="bg1"/>
                </a:solidFill>
              </a:rPr>
              <a:t>Γράψτε</a:t>
            </a:r>
            <a:r>
              <a:rPr dirty="0">
                <a:solidFill>
                  <a:schemeClr val="bg1"/>
                </a:solidFill>
              </a:rPr>
              <a:t> </a:t>
            </a:r>
            <a:r>
              <a:rPr dirty="0" err="1">
                <a:solidFill>
                  <a:schemeClr val="bg1"/>
                </a:solidFill>
              </a:rPr>
              <a:t>μι</a:t>
            </a:r>
            <a:r>
              <a:rPr dirty="0">
                <a:solidFill>
                  <a:schemeClr val="bg1"/>
                </a:solidFill>
              </a:rPr>
              <a:t>α λίστα αγορών και ακολουθήστε την</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3. </a:t>
            </a:r>
            <a:r>
              <a:rPr dirty="0" err="1">
                <a:solidFill>
                  <a:schemeClr val="bg1"/>
                </a:solidFill>
              </a:rPr>
              <a:t>Αγνο</a:t>
            </a:r>
            <a:r>
              <a:rPr lang="el-GR" dirty="0">
                <a:solidFill>
                  <a:schemeClr val="bg1"/>
                </a:solidFill>
              </a:rPr>
              <a:t>ή</a:t>
            </a:r>
            <a:r>
              <a:rPr dirty="0" err="1">
                <a:solidFill>
                  <a:schemeClr val="bg1"/>
                </a:solidFill>
              </a:rPr>
              <a:t>στε</a:t>
            </a:r>
            <a:r>
              <a:rPr dirty="0">
                <a:solidFill>
                  <a:schemeClr val="bg1"/>
                </a:solidFill>
              </a:rPr>
              <a:t> </a:t>
            </a:r>
            <a:r>
              <a:rPr dirty="0" err="1">
                <a:solidFill>
                  <a:schemeClr val="bg1"/>
                </a:solidFill>
              </a:rPr>
              <a:t>τις</a:t>
            </a:r>
            <a:r>
              <a:rPr dirty="0">
                <a:solidFill>
                  <a:schemeClr val="bg1"/>
                </a:solidFill>
              </a:rPr>
              <a:t> π</a:t>
            </a:r>
            <a:r>
              <a:rPr dirty="0" err="1">
                <a:solidFill>
                  <a:schemeClr val="bg1"/>
                </a:solidFill>
              </a:rPr>
              <a:t>ροσφορές</a:t>
            </a:r>
            <a:r>
              <a:rPr dirty="0">
                <a:solidFill>
                  <a:schemeClr val="bg1"/>
                </a:solidFill>
              </a:rPr>
              <a:t> </a:t>
            </a:r>
            <a:r>
              <a:rPr dirty="0" err="1">
                <a:solidFill>
                  <a:schemeClr val="bg1"/>
                </a:solidFill>
              </a:rPr>
              <a:t>σε</a:t>
            </a:r>
            <a:r>
              <a:rPr dirty="0">
                <a:solidFill>
                  <a:schemeClr val="bg1"/>
                </a:solidFill>
              </a:rPr>
              <a:t> π</a:t>
            </a:r>
            <a:r>
              <a:rPr dirty="0" err="1">
                <a:solidFill>
                  <a:schemeClr val="bg1"/>
                </a:solidFill>
              </a:rPr>
              <a:t>ροϊόντ</a:t>
            </a:r>
            <a:r>
              <a:rPr dirty="0">
                <a:solidFill>
                  <a:schemeClr val="bg1"/>
                </a:solidFill>
              </a:rPr>
              <a:t>α που σας οδηγούν να αγοράσετε περισσότερα από όσα χρειάζεστε</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4. </a:t>
            </a:r>
            <a:r>
              <a:rPr dirty="0" err="1">
                <a:solidFill>
                  <a:schemeClr val="bg1"/>
                </a:solidFill>
              </a:rPr>
              <a:t>Όλ</a:t>
            </a:r>
            <a:r>
              <a:rPr dirty="0">
                <a:solidFill>
                  <a:schemeClr val="bg1"/>
                </a:solidFill>
              </a:rPr>
              <a:t>α τα παραπάνω</a:t>
            </a:r>
            <a:endParaRPr sz="2500" b="0" i="0" u="none" strike="noStrike" cap="none" dirty="0">
              <a:solidFill>
                <a:schemeClr val="bg1"/>
              </a:solidFill>
              <a:latin typeface="Calibri"/>
              <a:ea typeface="Calibri"/>
              <a:cs typeface="Calibri"/>
              <a:sym typeface="Calibri"/>
            </a:endParaRPr>
          </a:p>
          <a:p>
            <a:pPr marL="0" marR="0" lvl="0" indent="0" algn="l" rtl="0">
              <a:lnSpc>
                <a:spcPct val="150000"/>
              </a:lnSpc>
              <a:spcBef>
                <a:spcPts val="0"/>
              </a:spcBef>
              <a:spcAft>
                <a:spcPts val="0"/>
              </a:spcAft>
              <a:buClr>
                <a:srgbClr val="000000"/>
              </a:buClr>
              <a:buSzPts val="2500"/>
              <a:buFont typeface="Arial"/>
              <a:buNone/>
            </a:pPr>
            <a:endParaRPr sz="2500" b="0" i="0" u="none" strike="noStrike" cap="none" dirty="0">
              <a:solidFill>
                <a:schemeClr val="bg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g129c958213a_0_0"/>
          <p:cNvSpPr txBox="1">
            <a:spLocks noGrp="1"/>
          </p:cNvSpPr>
          <p:nvPr>
            <p:ph type="body" idx="3"/>
          </p:nvPr>
        </p:nvSpPr>
        <p:spPr>
          <a:xfrm>
            <a:off x="709325" y="2331000"/>
            <a:ext cx="3175500" cy="3111300"/>
          </a:xfrm>
          <a:prstGeom prst="rect">
            <a:avLst/>
          </a:prstGeom>
          <a:noFill/>
          <a:ln>
            <a:noFill/>
          </a:ln>
        </p:spPr>
        <p:txBody>
          <a:bodyPr spcFirstLastPara="1" wrap="square" lIns="91425" tIns="45700" rIns="91425" bIns="45700" anchor="t" anchorCtr="0">
            <a:noAutofit/>
          </a:bodyPr>
          <a:lstStyle/>
          <a:p>
            <a:pPr marL="0" lvl="0" indent="0" algn="ctr" rtl="0">
              <a:lnSpc>
                <a:spcPct val="113000"/>
              </a:lnSpc>
              <a:spcBef>
                <a:spcPts val="400"/>
              </a:spcBef>
              <a:spcAft>
                <a:spcPts val="0"/>
              </a:spcAft>
              <a:buSzPts val="2000"/>
              <a:buNone/>
            </a:pPr>
            <a:endParaRPr sz="3600" b="1" dirty="0"/>
          </a:p>
          <a:p>
            <a:pPr marL="0" lvl="0" indent="0" algn="ctr" rtl="0">
              <a:lnSpc>
                <a:spcPct val="113000"/>
              </a:lnSpc>
              <a:spcBef>
                <a:spcPts val="400"/>
              </a:spcBef>
              <a:spcAft>
                <a:spcPts val="0"/>
              </a:spcAft>
              <a:buSzPts val="2000"/>
              <a:buNone/>
              <a:defRPr sz="3600" b="1"/>
            </a:pPr>
            <a:r>
              <a:t>Τι γνωρίζετε για τη σπατάλη τροφίμων;</a:t>
            </a:r>
            <a:endParaRPr sz="3600" b="1" dirty="0"/>
          </a:p>
        </p:txBody>
      </p:sp>
      <p:pic>
        <p:nvPicPr>
          <p:cNvPr id="5" name="Рисунок 4">
            <a:extLst>
              <a:ext uri="{FF2B5EF4-FFF2-40B4-BE49-F238E27FC236}">
                <a16:creationId xmlns:a16="http://schemas.microsoft.com/office/drawing/2014/main" id="{E6A57D14-F921-4E7D-A3F0-5AFE44763CA8}"/>
              </a:ext>
            </a:extLst>
          </p:cNvPr>
          <p:cNvPicPr>
            <a:picLocks noChangeAspect="1"/>
          </p:cNvPicPr>
          <p:nvPr/>
        </p:nvPicPr>
        <p:blipFill>
          <a:blip r:embed="rId3"/>
          <a:stretch>
            <a:fillRect/>
          </a:stretch>
        </p:blipFill>
        <p:spPr>
          <a:xfrm>
            <a:off x="709324" y="215900"/>
            <a:ext cx="10466675" cy="1536700"/>
          </a:xfrm>
          <a:prstGeom prst="rect">
            <a:avLst/>
          </a:prstGeom>
        </p:spPr>
      </p:pic>
      <p:pic>
        <p:nvPicPr>
          <p:cNvPr id="6" name="Рисунок 5">
            <a:extLst>
              <a:ext uri="{FF2B5EF4-FFF2-40B4-BE49-F238E27FC236}">
                <a16:creationId xmlns:a16="http://schemas.microsoft.com/office/drawing/2014/main" id="{38B66874-74F4-44B7-9881-FD9DFAF58411}"/>
              </a:ext>
            </a:extLst>
          </p:cNvPr>
          <p:cNvPicPr>
            <a:picLocks noChangeAspect="1"/>
          </p:cNvPicPr>
          <p:nvPr/>
        </p:nvPicPr>
        <p:blipFill>
          <a:blip r:embed="rId4"/>
          <a:stretch>
            <a:fillRect/>
          </a:stretch>
        </p:blipFill>
        <p:spPr>
          <a:xfrm>
            <a:off x="4305300" y="2133600"/>
            <a:ext cx="7543800" cy="4140200"/>
          </a:xfrm>
          <a:prstGeom prst="rect">
            <a:avLst/>
          </a:prstGeom>
        </p:spPr>
      </p:pic>
      <p:sp>
        <p:nvSpPr>
          <p:cNvPr id="7" name="Прямоугольник 6">
            <a:extLst>
              <a:ext uri="{FF2B5EF4-FFF2-40B4-BE49-F238E27FC236}">
                <a16:creationId xmlns:a16="http://schemas.microsoft.com/office/drawing/2014/main" id="{5768F758-3BC1-4B45-841C-EBCEDAB25F81}"/>
              </a:ext>
            </a:extLst>
          </p:cNvPr>
          <p:cNvSpPr/>
          <p:nvPr/>
        </p:nvSpPr>
        <p:spPr>
          <a:xfrm>
            <a:off x="2499360" y="462280"/>
            <a:ext cx="2441608" cy="1074420"/>
          </a:xfrm>
          <a:prstGeom prst="rect">
            <a:avLst/>
          </a:prstGeom>
          <a:solidFill>
            <a:srgbClr val="FFFFFF"/>
          </a:solidFill>
        </p:spPr>
        <p:txBody>
          <a:bodyPr lIns="0" tIns="0" rIns="0" bIns="0">
            <a:noAutofit/>
          </a:bodyPr>
          <a:lstStyle/>
          <a:p>
            <a:pPr indent="0">
              <a:lnSpc>
                <a:spcPct val="80000"/>
              </a:lnSpc>
              <a:defRPr sz="4200" b="1">
                <a:latin typeface="Arial"/>
              </a:defRPr>
            </a:pPr>
            <a:r>
              <a:rPr dirty="0" err="1"/>
              <a:t>Ηνωμέν</a:t>
            </a:r>
            <a:r>
              <a:rPr dirty="0"/>
              <a:t>α Έθνη</a:t>
            </a:r>
          </a:p>
        </p:txBody>
      </p:sp>
      <p:sp>
        <p:nvSpPr>
          <p:cNvPr id="8" name="Прямоугольник 7">
            <a:extLst>
              <a:ext uri="{FF2B5EF4-FFF2-40B4-BE49-F238E27FC236}">
                <a16:creationId xmlns:a16="http://schemas.microsoft.com/office/drawing/2014/main" id="{952D79A7-E504-49AA-950A-D672927914C3}"/>
              </a:ext>
            </a:extLst>
          </p:cNvPr>
          <p:cNvSpPr/>
          <p:nvPr/>
        </p:nvSpPr>
        <p:spPr>
          <a:xfrm>
            <a:off x="5374770" y="368300"/>
            <a:ext cx="6474330" cy="1168400"/>
          </a:xfrm>
          <a:prstGeom prst="rect">
            <a:avLst/>
          </a:prstGeom>
          <a:solidFill>
            <a:srgbClr val="FFFFFF"/>
          </a:solidFill>
        </p:spPr>
        <p:txBody>
          <a:bodyPr lIns="0" tIns="0" rIns="0" bIns="0">
            <a:noAutofit/>
          </a:bodyPr>
          <a:lstStyle/>
          <a:p>
            <a:pPr indent="0">
              <a:defRPr sz="2400" b="1">
                <a:solidFill>
                  <a:srgbClr val="545353"/>
                </a:solidFill>
                <a:latin typeface="Arial"/>
              </a:defRPr>
            </a:pPr>
            <a:r>
              <a:rPr dirty="0"/>
              <a:t>29</a:t>
            </a:r>
            <a:r>
              <a:rPr lang="el-GR" dirty="0"/>
              <a:t>η</a:t>
            </a:r>
            <a:r>
              <a:rPr dirty="0"/>
              <a:t> </a:t>
            </a:r>
            <a:r>
              <a:rPr dirty="0" err="1"/>
              <a:t>Σε</a:t>
            </a:r>
            <a:r>
              <a:rPr dirty="0"/>
              <a:t>πτεμβρίου: Διεθνής Ημέρα Ευαισθητοποίησης για τη Μείωση της Απώλειας και της Σπατάλης Τροφίμων</a:t>
            </a:r>
          </a:p>
        </p:txBody>
      </p:sp>
      <p:sp>
        <p:nvSpPr>
          <p:cNvPr id="9" name="Прямоугольник 8">
            <a:extLst>
              <a:ext uri="{FF2B5EF4-FFF2-40B4-BE49-F238E27FC236}">
                <a16:creationId xmlns:a16="http://schemas.microsoft.com/office/drawing/2014/main" id="{D0DE00E8-29B5-4DF5-B6BB-5E9CA4079A92}"/>
              </a:ext>
            </a:extLst>
          </p:cNvPr>
          <p:cNvSpPr/>
          <p:nvPr/>
        </p:nvSpPr>
        <p:spPr>
          <a:xfrm>
            <a:off x="8829040" y="2346960"/>
            <a:ext cx="2349500" cy="474980"/>
          </a:xfrm>
          <a:prstGeom prst="rect">
            <a:avLst/>
          </a:prstGeom>
          <a:solidFill>
            <a:srgbClr val="CA8A02"/>
          </a:solidFill>
        </p:spPr>
        <p:txBody>
          <a:bodyPr lIns="0" tIns="0" rIns="0" bIns="0">
            <a:noAutofit/>
          </a:bodyPr>
          <a:lstStyle/>
          <a:p>
            <a:pPr indent="0">
              <a:lnSpc>
                <a:spcPct val="107000"/>
              </a:lnSpc>
              <a:defRPr sz="1100" b="1">
                <a:solidFill>
                  <a:srgbClr val="F9F0DA"/>
                </a:solidFill>
                <a:latin typeface="Arial"/>
              </a:defRPr>
            </a:pPr>
            <a:r>
              <a:t>Διεθνής Ημέρα Ευαισθητοποίησης για την Απώλεια και τη Σπατάλη Τροφίμων</a:t>
            </a:r>
          </a:p>
        </p:txBody>
      </p:sp>
      <p:sp>
        <p:nvSpPr>
          <p:cNvPr id="10" name="Прямоугольник 9">
            <a:extLst>
              <a:ext uri="{FF2B5EF4-FFF2-40B4-BE49-F238E27FC236}">
                <a16:creationId xmlns:a16="http://schemas.microsoft.com/office/drawing/2014/main" id="{7DA5E965-C997-42EF-9D7E-5C841C982968}"/>
              </a:ext>
            </a:extLst>
          </p:cNvPr>
          <p:cNvSpPr/>
          <p:nvPr/>
        </p:nvSpPr>
        <p:spPr>
          <a:xfrm>
            <a:off x="8831580" y="3233420"/>
            <a:ext cx="2519680" cy="1739900"/>
          </a:xfrm>
          <a:prstGeom prst="rect">
            <a:avLst/>
          </a:prstGeom>
          <a:solidFill>
            <a:srgbClr val="337867"/>
          </a:solidFill>
        </p:spPr>
        <p:txBody>
          <a:bodyPr lIns="0" tIns="0" rIns="0" bIns="0">
            <a:noAutofit/>
          </a:bodyPr>
          <a:lstStyle/>
          <a:p>
            <a:pPr indent="0">
              <a:lnSpc>
                <a:spcPct val="84000"/>
              </a:lnSpc>
              <a:defRPr sz="2025" b="1">
                <a:solidFill>
                  <a:srgbClr val="FFFFFF"/>
                </a:solidFill>
                <a:latin typeface="Arial"/>
              </a:defRPr>
            </a:pPr>
            <a:r>
              <a:rPr dirty="0"/>
              <a:t>ΣΤΑΜΑΤΉΣΤΕ ΤΗΝ ΑΠ</a:t>
            </a:r>
            <a:r>
              <a:rPr lang="el-GR" dirty="0"/>
              <a:t>Ω</a:t>
            </a:r>
            <a:r>
              <a:rPr dirty="0"/>
              <a:t>ΛΕΙΑ ΚΑΙ ΤΗ ΣΠΑΤ</a:t>
            </a:r>
            <a:r>
              <a:rPr lang="el-GR" dirty="0"/>
              <a:t>Α</a:t>
            </a:r>
            <a:r>
              <a:rPr dirty="0"/>
              <a:t>ΛΗ ΤΡΟΦ</a:t>
            </a:r>
            <a:r>
              <a:rPr lang="el-GR" dirty="0"/>
              <a:t>Ι</a:t>
            </a:r>
            <a:r>
              <a:rPr dirty="0"/>
              <a:t>ΜΩΝ.</a:t>
            </a:r>
          </a:p>
          <a:p>
            <a:pPr indent="0">
              <a:lnSpc>
                <a:spcPct val="84000"/>
              </a:lnSpc>
              <a:defRPr sz="2025" b="1">
                <a:solidFill>
                  <a:srgbClr val="FFFFFF"/>
                </a:solidFill>
                <a:latin typeface="Arial"/>
              </a:defRPr>
            </a:pPr>
            <a:r>
              <a:rPr dirty="0"/>
              <a:t>ΓΙΑ ΤΟΥΣ ΑΝΘΡΩΠΟΥΣ. ΓΙΑ ΤΟΝ ΠΛΑΝΗΤΗ.</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g129c958213a_0_83"/>
          <p:cNvSpPr txBox="1">
            <a:spLocks noGrp="1"/>
          </p:cNvSpPr>
          <p:nvPr>
            <p:ph type="body" idx="1"/>
          </p:nvPr>
        </p:nvSpPr>
        <p:spPr>
          <a:xfrm>
            <a:off x="155575" y="763650"/>
            <a:ext cx="4993800" cy="3561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300" b="1"/>
            </a:pPr>
            <a:r>
              <a:rPr sz="2400"/>
              <a:t>Όλα τα παραπάνω.</a:t>
            </a:r>
            <a:endParaRPr sz="2400" b="1"/>
          </a:p>
          <a:p>
            <a:pPr marL="0" lvl="0" indent="0" algn="ctr" rtl="0">
              <a:lnSpc>
                <a:spcPct val="100000"/>
              </a:lnSpc>
              <a:spcBef>
                <a:spcPts val="0"/>
              </a:spcBef>
              <a:spcAft>
                <a:spcPts val="0"/>
              </a:spcAft>
              <a:buClr>
                <a:schemeClr val="dk2"/>
              </a:buClr>
              <a:buSzPts val="3000"/>
              <a:buNone/>
              <a:defRPr sz="3300"/>
            </a:pPr>
            <a:r>
              <a:rPr sz="2400"/>
              <a:t>Περίπου 931 εκατομμύρια τόνοι τροφίμων που παράγονται παγκοσμίως σπαταλιούνται κάθε χρόνο και το μεγαλύτερο μέρος αυτών προέρχεται από τα νοικοκυριά. Μπορούμε όλοι να συμβάλουμε στη μείωση αυτού του προβλήματος προσέχοντας τι αγοράζουμε και πώς το χρησιμοποιούμε.</a:t>
            </a:r>
          </a:p>
        </p:txBody>
      </p:sp>
      <p:pic>
        <p:nvPicPr>
          <p:cNvPr id="4" name="Рисунок 3">
            <a:extLst>
              <a:ext uri="{FF2B5EF4-FFF2-40B4-BE49-F238E27FC236}">
                <a16:creationId xmlns:a16="http://schemas.microsoft.com/office/drawing/2014/main" id="{BBD0D113-FD21-4353-B617-C95CAB3DE541}"/>
              </a:ext>
            </a:extLst>
          </p:cNvPr>
          <p:cNvPicPr>
            <a:picLocks noChangeAspect="1"/>
          </p:cNvPicPr>
          <p:nvPr/>
        </p:nvPicPr>
        <p:blipFill>
          <a:blip r:embed="rId3"/>
          <a:stretch>
            <a:fillRect/>
          </a:stretch>
        </p:blipFill>
        <p:spPr>
          <a:xfrm>
            <a:off x="5397500" y="101600"/>
            <a:ext cx="6629400" cy="6629400"/>
          </a:xfrm>
          <a:prstGeom prst="rect">
            <a:avLst/>
          </a:prstGeom>
        </p:spPr>
      </p:pic>
      <p:sp>
        <p:nvSpPr>
          <p:cNvPr id="5" name="Прямоугольник 4">
            <a:extLst>
              <a:ext uri="{FF2B5EF4-FFF2-40B4-BE49-F238E27FC236}">
                <a16:creationId xmlns:a16="http://schemas.microsoft.com/office/drawing/2014/main" id="{A87B51DB-A636-4F5F-9394-AFD3FC4F7324}"/>
              </a:ext>
            </a:extLst>
          </p:cNvPr>
          <p:cNvSpPr/>
          <p:nvPr/>
        </p:nvSpPr>
        <p:spPr>
          <a:xfrm>
            <a:off x="5562600" y="744220"/>
            <a:ext cx="6144260" cy="739140"/>
          </a:xfrm>
          <a:prstGeom prst="rect">
            <a:avLst/>
          </a:prstGeom>
          <a:solidFill>
            <a:srgbClr val="0C4DA1"/>
          </a:solidFill>
        </p:spPr>
        <p:txBody>
          <a:bodyPr wrap="none" lIns="0" tIns="0" rIns="0" bIns="0">
            <a:noAutofit/>
          </a:bodyPr>
          <a:lstStyle/>
          <a:p>
            <a:pPr indent="0">
              <a:defRPr sz="2700" b="1">
                <a:solidFill>
                  <a:srgbClr val="FFFFFF"/>
                </a:solidFill>
                <a:latin typeface="Tahoma"/>
              </a:defRPr>
            </a:pPr>
            <a:r>
              <a:rPr sz="1800" dirty="0"/>
              <a:t>Απ</a:t>
            </a:r>
            <a:r>
              <a:rPr sz="1800" dirty="0" err="1"/>
              <a:t>οφύγετε</a:t>
            </a:r>
            <a:r>
              <a:rPr sz="1800" dirty="0"/>
              <a:t> </a:t>
            </a:r>
            <a:r>
              <a:rPr sz="1800" dirty="0" err="1"/>
              <a:t>τη</a:t>
            </a:r>
            <a:r>
              <a:rPr sz="1800" dirty="0"/>
              <a:t> σπα</a:t>
            </a:r>
            <a:r>
              <a:rPr sz="1800" dirty="0" err="1"/>
              <a:t>τάλη</a:t>
            </a:r>
            <a:r>
              <a:rPr sz="1800" dirty="0"/>
              <a:t> </a:t>
            </a:r>
            <a:r>
              <a:rPr sz="1800" dirty="0" err="1"/>
              <a:t>τροφίμων</a:t>
            </a:r>
            <a:r>
              <a:rPr sz="1800" dirty="0"/>
              <a:t> α</a:t>
            </a:r>
            <a:r>
              <a:rPr sz="1800" dirty="0" err="1"/>
              <a:t>κολουθώντ</a:t>
            </a:r>
            <a:r>
              <a:rPr sz="1800" dirty="0"/>
              <a:t>ας </a:t>
            </a:r>
            <a:endParaRPr lang="it-IT" sz="1800" dirty="0"/>
          </a:p>
          <a:p>
            <a:pPr indent="0">
              <a:defRPr sz="2700" b="1">
                <a:solidFill>
                  <a:srgbClr val="FFFFFF"/>
                </a:solidFill>
                <a:latin typeface="Tahoma"/>
              </a:defRPr>
            </a:pPr>
            <a:r>
              <a:rPr sz="1800" dirty="0"/>
              <a:t>α</a:t>
            </a:r>
            <a:r>
              <a:rPr sz="1800" dirty="0" err="1"/>
              <a:t>υτές</a:t>
            </a:r>
            <a:r>
              <a:rPr sz="1800" dirty="0"/>
              <a:t> τις συμβουλές</a:t>
            </a:r>
          </a:p>
        </p:txBody>
      </p:sp>
      <p:sp>
        <p:nvSpPr>
          <p:cNvPr id="6" name="Прямоугольник 5">
            <a:extLst>
              <a:ext uri="{FF2B5EF4-FFF2-40B4-BE49-F238E27FC236}">
                <a16:creationId xmlns:a16="http://schemas.microsoft.com/office/drawing/2014/main" id="{DE5BD19C-4EBF-4CE4-BF0E-FAC95E881698}"/>
              </a:ext>
            </a:extLst>
          </p:cNvPr>
          <p:cNvSpPr/>
          <p:nvPr/>
        </p:nvSpPr>
        <p:spPr>
          <a:xfrm>
            <a:off x="8074660" y="2578100"/>
            <a:ext cx="1239520" cy="322580"/>
          </a:xfrm>
          <a:prstGeom prst="rect">
            <a:avLst/>
          </a:prstGeom>
          <a:solidFill>
            <a:srgbClr val="FFFFFF"/>
          </a:solidFill>
        </p:spPr>
        <p:txBody>
          <a:bodyPr wrap="none" lIns="0" tIns="0" rIns="0" bIns="0">
            <a:noAutofit/>
          </a:bodyPr>
          <a:lstStyle/>
          <a:p>
            <a:pPr indent="0">
              <a:defRPr sz="2000" b="1">
                <a:latin typeface="Tahoma"/>
              </a:defRPr>
            </a:pPr>
            <a:r>
              <a:t>Στο σπίτι:</a:t>
            </a:r>
          </a:p>
        </p:txBody>
      </p:sp>
      <p:sp>
        <p:nvSpPr>
          <p:cNvPr id="7" name="Прямоугольник 6">
            <a:extLst>
              <a:ext uri="{FF2B5EF4-FFF2-40B4-BE49-F238E27FC236}">
                <a16:creationId xmlns:a16="http://schemas.microsoft.com/office/drawing/2014/main" id="{DFA5D092-CD2A-467C-8B4F-30D844E6DA30}"/>
              </a:ext>
            </a:extLst>
          </p:cNvPr>
          <p:cNvSpPr/>
          <p:nvPr/>
        </p:nvSpPr>
        <p:spPr>
          <a:xfrm>
            <a:off x="6525260" y="3375660"/>
            <a:ext cx="1579880" cy="299720"/>
          </a:xfrm>
          <a:prstGeom prst="rect">
            <a:avLst/>
          </a:prstGeom>
          <a:solidFill>
            <a:srgbClr val="FFFFFF"/>
          </a:solidFill>
        </p:spPr>
        <p:txBody>
          <a:bodyPr wrap="none" lIns="0" tIns="0" rIns="0" bIns="0">
            <a:noAutofit/>
          </a:bodyPr>
          <a:lstStyle/>
          <a:p>
            <a:pPr indent="0">
              <a:defRPr sz="1400" b="1">
                <a:latin typeface="Tahoma"/>
              </a:defRPr>
            </a:pPr>
            <a:r>
              <a:rPr sz="1050"/>
              <a:t>Σχεδιάστε τα γεύματά σας</a:t>
            </a:r>
          </a:p>
        </p:txBody>
      </p:sp>
      <p:sp>
        <p:nvSpPr>
          <p:cNvPr id="8" name="Прямоугольник 7">
            <a:extLst>
              <a:ext uri="{FF2B5EF4-FFF2-40B4-BE49-F238E27FC236}">
                <a16:creationId xmlns:a16="http://schemas.microsoft.com/office/drawing/2014/main" id="{E901611A-37B8-41F4-8221-1DFFC035E2EB}"/>
              </a:ext>
            </a:extLst>
          </p:cNvPr>
          <p:cNvSpPr/>
          <p:nvPr/>
        </p:nvSpPr>
        <p:spPr>
          <a:xfrm>
            <a:off x="9702800" y="3370580"/>
            <a:ext cx="1612900" cy="304800"/>
          </a:xfrm>
          <a:prstGeom prst="rect">
            <a:avLst/>
          </a:prstGeom>
          <a:solidFill>
            <a:srgbClr val="FFFFFF"/>
          </a:solidFill>
        </p:spPr>
        <p:txBody>
          <a:bodyPr wrap="none" lIns="0" tIns="0" rIns="0" bIns="0">
            <a:noAutofit/>
          </a:bodyPr>
          <a:lstStyle/>
          <a:p>
            <a:pPr indent="0">
              <a:defRPr sz="1400" b="1">
                <a:latin typeface="Tahoma"/>
              </a:defRPr>
            </a:pPr>
            <a:r>
              <a:rPr sz="1050"/>
              <a:t>Χρησιμοποιήστε τον καταψύκτη σας</a:t>
            </a:r>
          </a:p>
        </p:txBody>
      </p:sp>
      <p:sp>
        <p:nvSpPr>
          <p:cNvPr id="9" name="Прямоугольник 8">
            <a:extLst>
              <a:ext uri="{FF2B5EF4-FFF2-40B4-BE49-F238E27FC236}">
                <a16:creationId xmlns:a16="http://schemas.microsoft.com/office/drawing/2014/main" id="{314890AF-2755-4B60-B2B8-EA8046271A6C}"/>
              </a:ext>
            </a:extLst>
          </p:cNvPr>
          <p:cNvSpPr/>
          <p:nvPr/>
        </p:nvSpPr>
        <p:spPr>
          <a:xfrm>
            <a:off x="6540500" y="4371340"/>
            <a:ext cx="1772920" cy="304800"/>
          </a:xfrm>
          <a:prstGeom prst="rect">
            <a:avLst/>
          </a:prstGeom>
          <a:solidFill>
            <a:srgbClr val="FFFFFF"/>
          </a:solidFill>
        </p:spPr>
        <p:txBody>
          <a:bodyPr wrap="none" lIns="0" tIns="0" rIns="0" bIns="0">
            <a:noAutofit/>
          </a:bodyPr>
          <a:lstStyle/>
          <a:p>
            <a:pPr indent="0">
              <a:defRPr sz="1400" b="1">
                <a:latin typeface="Tahoma"/>
              </a:defRPr>
            </a:pPr>
            <a:r>
              <a:rPr sz="1050"/>
              <a:t>Χρησιμοποιήστε τα περισσεύματα</a:t>
            </a:r>
          </a:p>
        </p:txBody>
      </p:sp>
      <p:sp>
        <p:nvSpPr>
          <p:cNvPr id="10" name="Прямоугольник 9">
            <a:extLst>
              <a:ext uri="{FF2B5EF4-FFF2-40B4-BE49-F238E27FC236}">
                <a16:creationId xmlns:a16="http://schemas.microsoft.com/office/drawing/2014/main" id="{CA2EEDBF-6E54-496E-ABA4-7D81C4106EB5}"/>
              </a:ext>
            </a:extLst>
          </p:cNvPr>
          <p:cNvSpPr/>
          <p:nvPr/>
        </p:nvSpPr>
        <p:spPr>
          <a:xfrm>
            <a:off x="9690100" y="4371340"/>
            <a:ext cx="1772920" cy="304800"/>
          </a:xfrm>
          <a:prstGeom prst="rect">
            <a:avLst/>
          </a:prstGeom>
          <a:solidFill>
            <a:srgbClr val="FFFFFF"/>
          </a:solidFill>
        </p:spPr>
        <p:txBody>
          <a:bodyPr wrap="none" lIns="0" tIns="0" rIns="0" bIns="0">
            <a:noAutofit/>
          </a:bodyPr>
          <a:lstStyle/>
          <a:p>
            <a:pPr indent="0">
              <a:defRPr sz="1400" b="1">
                <a:latin typeface="Tahoma"/>
              </a:defRPr>
            </a:pPr>
            <a:r>
              <a:rPr sz="1050"/>
              <a:t>Φυλάξτε τα τρόφιμα με ασφάλεια</a:t>
            </a:r>
          </a:p>
        </p:txBody>
      </p:sp>
      <p:sp>
        <p:nvSpPr>
          <p:cNvPr id="11" name="Прямоугольник 10">
            <a:extLst>
              <a:ext uri="{FF2B5EF4-FFF2-40B4-BE49-F238E27FC236}">
                <a16:creationId xmlns:a16="http://schemas.microsoft.com/office/drawing/2014/main" id="{7E3ABCF4-F462-429E-B37E-F2F68702E4AD}"/>
              </a:ext>
            </a:extLst>
          </p:cNvPr>
          <p:cNvSpPr/>
          <p:nvPr/>
        </p:nvSpPr>
        <p:spPr>
          <a:xfrm>
            <a:off x="6525260" y="5382260"/>
            <a:ext cx="1158240" cy="254000"/>
          </a:xfrm>
          <a:prstGeom prst="rect">
            <a:avLst/>
          </a:prstGeom>
          <a:solidFill>
            <a:srgbClr val="FFFFFF"/>
          </a:solidFill>
        </p:spPr>
        <p:txBody>
          <a:bodyPr wrap="none" lIns="0" tIns="0" rIns="0" bIns="0">
            <a:noAutofit/>
          </a:bodyPr>
          <a:lstStyle/>
          <a:p>
            <a:pPr indent="0">
              <a:defRPr sz="1400" b="1">
                <a:latin typeface="Tahoma"/>
              </a:defRPr>
            </a:pPr>
            <a:r>
              <a:rPr sz="1050"/>
              <a:t>Διαβάστε τις ετικέτες</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g13997ca9e4d_0_1289"/>
          <p:cNvSpPr txBox="1">
            <a:spLocks noGrp="1"/>
          </p:cNvSpPr>
          <p:nvPr>
            <p:ph type="body" idx="1"/>
          </p:nvPr>
        </p:nvSpPr>
        <p:spPr>
          <a:xfrm>
            <a:off x="2757450" y="1026674"/>
            <a:ext cx="9225300" cy="1139009"/>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pPr>
            <a:r>
              <a:rPr lang="nl-NL" sz="3200" b="1" dirty="0">
                <a:solidFill>
                  <a:schemeClr val="bg1"/>
                </a:solidFill>
                <a:latin typeface="Calibri" panose="020F0502020204030204" pitchFamily="34" charset="0"/>
                <a:cs typeface="Calibri" panose="020F0502020204030204" pitchFamily="34" charset="0"/>
              </a:rPr>
              <a:t>5.	</a:t>
            </a:r>
            <a:r>
              <a:rPr lang="el-GR" sz="3200" b="1" dirty="0">
                <a:solidFill>
                  <a:schemeClr val="bg1"/>
                </a:solidFill>
                <a:latin typeface="Calibri" panose="020F0502020204030204" pitchFamily="34" charset="0"/>
                <a:cs typeface="Calibri" panose="020F0502020204030204" pitchFamily="34" charset="0"/>
              </a:rPr>
              <a:t> Ποιος είναι ο ασφαλέστερος τρόπος για την απόψυξη κρέατος και ψαριών; </a:t>
            </a:r>
            <a:endParaRPr sz="3200" b="1" dirty="0">
              <a:solidFill>
                <a:schemeClr val="bg1"/>
              </a:solidFill>
              <a:latin typeface="Calibri" panose="020F0502020204030204" pitchFamily="34" charset="0"/>
              <a:cs typeface="Calibri" panose="020F0502020204030204" pitchFamily="34" charset="0"/>
            </a:endParaRPr>
          </a:p>
        </p:txBody>
      </p:sp>
      <p:sp>
        <p:nvSpPr>
          <p:cNvPr id="383" name="Google Shape;383;g13997ca9e4d_0_1289"/>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nl-NL"/>
              <a:t>21</a:t>
            </a:fld>
            <a:endParaRPr/>
          </a:p>
        </p:txBody>
      </p:sp>
      <p:sp>
        <p:nvSpPr>
          <p:cNvPr id="4" name="Google Shape;266;g129c958213a_0_66">
            <a:extLst>
              <a:ext uri="{FF2B5EF4-FFF2-40B4-BE49-F238E27FC236}">
                <a16:creationId xmlns:a16="http://schemas.microsoft.com/office/drawing/2014/main" id="{5C6899D9-BBE7-71A1-A706-2AFC2F62D346}"/>
              </a:ext>
            </a:extLst>
          </p:cNvPr>
          <p:cNvSpPr txBox="1"/>
          <p:nvPr/>
        </p:nvSpPr>
        <p:spPr>
          <a:xfrm>
            <a:off x="745300" y="2241500"/>
            <a:ext cx="10926600" cy="3070041"/>
          </a:xfrm>
          <a:prstGeom prst="rect">
            <a:avLst/>
          </a:prstGeom>
          <a:noFill/>
          <a:ln>
            <a:noFill/>
          </a:ln>
        </p:spPr>
        <p:txBody>
          <a:bodyPr spcFirstLastPara="1" wrap="square" lIns="91425" tIns="91425" rIns="91425" bIns="91425" anchor="t" anchorCtr="0">
            <a:spAutoFit/>
          </a:bodyPr>
          <a:lstStyle/>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1. </a:t>
            </a:r>
            <a:r>
              <a:rPr dirty="0" err="1">
                <a:solidFill>
                  <a:schemeClr val="bg1"/>
                </a:solidFill>
              </a:rPr>
              <a:t>Με</a:t>
            </a:r>
            <a:r>
              <a:rPr dirty="0">
                <a:solidFill>
                  <a:schemeClr val="bg1"/>
                </a:solidFill>
              </a:rPr>
              <a:t> </a:t>
            </a:r>
            <a:r>
              <a:rPr dirty="0" err="1">
                <a:solidFill>
                  <a:schemeClr val="bg1"/>
                </a:solidFill>
              </a:rPr>
              <a:t>την</a:t>
            </a:r>
            <a:r>
              <a:rPr dirty="0">
                <a:solidFill>
                  <a:schemeClr val="bg1"/>
                </a:solidFill>
              </a:rPr>
              <a:t> α</a:t>
            </a:r>
            <a:r>
              <a:rPr dirty="0" err="1">
                <a:solidFill>
                  <a:schemeClr val="bg1"/>
                </a:solidFill>
              </a:rPr>
              <a:t>ρχική</a:t>
            </a:r>
            <a:r>
              <a:rPr dirty="0">
                <a:solidFill>
                  <a:schemeClr val="bg1"/>
                </a:solidFill>
              </a:rPr>
              <a:t> </a:t>
            </a:r>
            <a:r>
              <a:rPr dirty="0" err="1">
                <a:solidFill>
                  <a:schemeClr val="bg1"/>
                </a:solidFill>
              </a:rPr>
              <a:t>συσκευ</a:t>
            </a:r>
            <a:r>
              <a:rPr dirty="0">
                <a:solidFill>
                  <a:schemeClr val="bg1"/>
                </a:solidFill>
              </a:rPr>
              <a:t>ασία, εκτός ψυγείου</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2. </a:t>
            </a:r>
            <a:r>
              <a:rPr dirty="0" err="1">
                <a:solidFill>
                  <a:schemeClr val="bg1"/>
                </a:solidFill>
              </a:rPr>
              <a:t>Σε</a:t>
            </a:r>
            <a:r>
              <a:rPr dirty="0">
                <a:solidFill>
                  <a:schemeClr val="bg1"/>
                </a:solidFill>
              </a:rPr>
              <a:t> </a:t>
            </a:r>
            <a:r>
              <a:rPr dirty="0" err="1">
                <a:solidFill>
                  <a:schemeClr val="bg1"/>
                </a:solidFill>
              </a:rPr>
              <a:t>έν</a:t>
            </a:r>
            <a:r>
              <a:rPr dirty="0">
                <a:solidFill>
                  <a:schemeClr val="bg1"/>
                </a:solidFill>
              </a:rPr>
              <a:t>αν δίσκο, στο ψυγείο</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3. </a:t>
            </a:r>
            <a:r>
              <a:rPr dirty="0" err="1">
                <a:solidFill>
                  <a:schemeClr val="bg1"/>
                </a:solidFill>
              </a:rPr>
              <a:t>Κάτω</a:t>
            </a:r>
            <a:r>
              <a:rPr dirty="0">
                <a:solidFill>
                  <a:schemeClr val="bg1"/>
                </a:solidFill>
              </a:rPr>
              <a:t> από </a:t>
            </a:r>
            <a:r>
              <a:rPr dirty="0" err="1">
                <a:solidFill>
                  <a:schemeClr val="bg1"/>
                </a:solidFill>
              </a:rPr>
              <a:t>κρύο</a:t>
            </a:r>
            <a:r>
              <a:rPr dirty="0">
                <a:solidFill>
                  <a:schemeClr val="bg1"/>
                </a:solidFill>
              </a:rPr>
              <a:t>, </a:t>
            </a:r>
            <a:r>
              <a:rPr dirty="0" err="1">
                <a:solidFill>
                  <a:schemeClr val="bg1"/>
                </a:solidFill>
              </a:rPr>
              <a:t>τρεχούμενο</a:t>
            </a:r>
            <a:r>
              <a:rPr dirty="0">
                <a:solidFill>
                  <a:schemeClr val="bg1"/>
                </a:solidFill>
              </a:rPr>
              <a:t> </a:t>
            </a:r>
            <a:r>
              <a:rPr dirty="0" err="1">
                <a:solidFill>
                  <a:schemeClr val="bg1"/>
                </a:solidFill>
              </a:rPr>
              <a:t>νερό</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4. </a:t>
            </a:r>
            <a:r>
              <a:rPr dirty="0" err="1">
                <a:solidFill>
                  <a:schemeClr val="bg1"/>
                </a:solidFill>
              </a:rPr>
              <a:t>Κάτω</a:t>
            </a:r>
            <a:r>
              <a:rPr dirty="0">
                <a:solidFill>
                  <a:schemeClr val="bg1"/>
                </a:solidFill>
              </a:rPr>
              <a:t> από </a:t>
            </a:r>
            <a:r>
              <a:rPr dirty="0" err="1">
                <a:solidFill>
                  <a:schemeClr val="bg1"/>
                </a:solidFill>
              </a:rPr>
              <a:t>ζεστό</a:t>
            </a:r>
            <a:r>
              <a:rPr dirty="0">
                <a:solidFill>
                  <a:schemeClr val="bg1"/>
                </a:solidFill>
              </a:rPr>
              <a:t>, </a:t>
            </a:r>
            <a:r>
              <a:rPr dirty="0" err="1">
                <a:solidFill>
                  <a:schemeClr val="bg1"/>
                </a:solidFill>
              </a:rPr>
              <a:t>τρεχούμενο</a:t>
            </a:r>
            <a:r>
              <a:rPr dirty="0">
                <a:solidFill>
                  <a:schemeClr val="bg1"/>
                </a:solidFill>
              </a:rPr>
              <a:t> </a:t>
            </a:r>
            <a:r>
              <a:rPr dirty="0" err="1">
                <a:solidFill>
                  <a:schemeClr val="bg1"/>
                </a:solidFill>
              </a:rPr>
              <a:t>νερό</a:t>
            </a:r>
            <a:r>
              <a:rPr dirty="0">
                <a:solidFill>
                  <a:schemeClr val="bg1"/>
                </a:solidFill>
              </a:rPr>
              <a:t>  </a:t>
            </a:r>
            <a:endParaRPr sz="2500" b="0" i="0" u="none" strike="noStrike" cap="none" dirty="0">
              <a:solidFill>
                <a:schemeClr val="bg1"/>
              </a:solidFill>
              <a:latin typeface="Calibri"/>
              <a:ea typeface="Calibri"/>
              <a:cs typeface="Calibri"/>
              <a:sym typeface="Calibri"/>
            </a:endParaRPr>
          </a:p>
          <a:p>
            <a:pPr marL="457200" marR="0" lvl="0" indent="0" algn="l" rtl="0">
              <a:lnSpc>
                <a:spcPct val="150000"/>
              </a:lnSpc>
              <a:spcBef>
                <a:spcPts val="0"/>
              </a:spcBef>
              <a:spcAft>
                <a:spcPts val="0"/>
              </a:spcAft>
              <a:buClr>
                <a:srgbClr val="000000"/>
              </a:buClr>
              <a:buSzPts val="2500"/>
              <a:buFont typeface="Arial"/>
              <a:buNone/>
            </a:pPr>
            <a:endParaRPr sz="2500" b="0" i="0" u="none" strike="noStrike" cap="none" dirty="0">
              <a:solidFill>
                <a:schemeClr val="bg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g129c958213a_0_89"/>
          <p:cNvSpPr txBox="1">
            <a:spLocks noGrp="1"/>
          </p:cNvSpPr>
          <p:nvPr>
            <p:ph type="body" idx="1"/>
          </p:nvPr>
        </p:nvSpPr>
        <p:spPr>
          <a:xfrm>
            <a:off x="157718" y="500380"/>
            <a:ext cx="4993800" cy="572008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300"/>
            </a:pPr>
            <a:r>
              <a:rPr sz="2800" dirty="0"/>
              <a:t>Η κα</a:t>
            </a:r>
            <a:r>
              <a:rPr sz="2800" dirty="0" err="1"/>
              <a:t>τάψυξη</a:t>
            </a:r>
            <a:r>
              <a:rPr sz="2800" dirty="0"/>
              <a:t> απ</a:t>
            </a:r>
            <a:r>
              <a:rPr sz="2800" dirty="0" err="1"/>
              <a:t>οτρέ</a:t>
            </a:r>
            <a:r>
              <a:rPr sz="2800" dirty="0"/>
              <a:t>πει την ανάπτυξη επιβλαβών βακτηρίων και μας βοηθά να αποθηκεύουμε τρόφιμα για μεγάλα χρονικά διαστήματα. </a:t>
            </a:r>
            <a:r>
              <a:rPr sz="2800" dirty="0" err="1"/>
              <a:t>Ωστόσο</a:t>
            </a:r>
            <a:r>
              <a:rPr sz="2800" dirty="0"/>
              <a:t>, </a:t>
            </a:r>
            <a:r>
              <a:rPr sz="2800" dirty="0" err="1"/>
              <a:t>οι</a:t>
            </a:r>
            <a:r>
              <a:rPr sz="2800" dirty="0"/>
              <a:t> χα</a:t>
            </a:r>
            <a:r>
              <a:rPr sz="2800" dirty="0" err="1"/>
              <a:t>μηλές</a:t>
            </a:r>
            <a:r>
              <a:rPr sz="2800" dirty="0"/>
              <a:t> </a:t>
            </a:r>
            <a:r>
              <a:rPr sz="2800" dirty="0" err="1"/>
              <a:t>θερμοκρ</a:t>
            </a:r>
            <a:r>
              <a:rPr sz="2800" dirty="0"/>
              <a:t>ασίες απλώς αδρανοποιούν τα βακτήρια, τα οποία θα αναπαραχθούν εάν εκτεθούν ξανά σε πιο υψηλές θερμοκρασίες, οπότε φροντίστε να αποψύχετε τα τρόφιμά σας με ασφάλεια.</a:t>
            </a:r>
          </a:p>
        </p:txBody>
      </p:sp>
      <p:sp>
        <p:nvSpPr>
          <p:cNvPr id="273" name="Google Shape;273;g129c958213a_0_89"/>
          <p:cNvSpPr/>
          <p:nvPr/>
        </p:nvSpPr>
        <p:spPr>
          <a:xfrm>
            <a:off x="5666525" y="1694300"/>
            <a:ext cx="2767500" cy="2268900"/>
          </a:xfrm>
          <a:prstGeom prst="roundRect">
            <a:avLst>
              <a:gd name="adj" fmla="val 16667"/>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050" b="0" i="0" u="none" strike="noStrike" cap="none">
              <a:solidFill>
                <a:srgbClr val="000000"/>
              </a:solidFill>
              <a:latin typeface="Arial"/>
              <a:ea typeface="Arial"/>
              <a:cs typeface="Arial"/>
              <a:sym typeface="Arial"/>
            </a:endParaRPr>
          </a:p>
        </p:txBody>
      </p:sp>
      <p:pic>
        <p:nvPicPr>
          <p:cNvPr id="5" name="Рисунок 4">
            <a:extLst>
              <a:ext uri="{FF2B5EF4-FFF2-40B4-BE49-F238E27FC236}">
                <a16:creationId xmlns:a16="http://schemas.microsoft.com/office/drawing/2014/main" id="{93E8E032-32F0-4038-8D55-9E7FA5EE23CF}"/>
              </a:ext>
            </a:extLst>
          </p:cNvPr>
          <p:cNvPicPr>
            <a:picLocks noChangeAspect="1"/>
          </p:cNvPicPr>
          <p:nvPr/>
        </p:nvPicPr>
        <p:blipFill>
          <a:blip r:embed="rId3"/>
          <a:stretch>
            <a:fillRect/>
          </a:stretch>
        </p:blipFill>
        <p:spPr>
          <a:xfrm>
            <a:off x="5359400" y="114300"/>
            <a:ext cx="6654800" cy="6616700"/>
          </a:xfrm>
          <a:prstGeom prst="rect">
            <a:avLst/>
          </a:prstGeom>
        </p:spPr>
      </p:pic>
      <p:sp>
        <p:nvSpPr>
          <p:cNvPr id="6" name="Прямоугольник 5">
            <a:extLst>
              <a:ext uri="{FF2B5EF4-FFF2-40B4-BE49-F238E27FC236}">
                <a16:creationId xmlns:a16="http://schemas.microsoft.com/office/drawing/2014/main" id="{AFBFB92D-BEBB-4557-A066-B92E8C447EE1}"/>
              </a:ext>
            </a:extLst>
          </p:cNvPr>
          <p:cNvSpPr/>
          <p:nvPr/>
        </p:nvSpPr>
        <p:spPr>
          <a:xfrm>
            <a:off x="5542280" y="500380"/>
            <a:ext cx="4333240" cy="1003300"/>
          </a:xfrm>
          <a:prstGeom prst="rect">
            <a:avLst/>
          </a:prstGeom>
          <a:solidFill>
            <a:srgbClr val="0C4DA1"/>
          </a:solidFill>
        </p:spPr>
        <p:txBody>
          <a:bodyPr lIns="0" tIns="0" rIns="0" bIns="0">
            <a:noAutofit/>
          </a:bodyPr>
          <a:lstStyle/>
          <a:p>
            <a:pPr indent="0">
              <a:lnSpc>
                <a:spcPct val="118000"/>
              </a:lnSpc>
              <a:defRPr sz="2700" b="1">
                <a:solidFill>
                  <a:srgbClr val="FFFFFF"/>
                </a:solidFill>
                <a:latin typeface="Tahoma"/>
              </a:defRPr>
            </a:pPr>
            <a:r>
              <a:rPr sz="1800"/>
              <a:t>Αποφύγετε τη σπατάλη τροφίμων: αποψύξτε τα τρόφιμά σας με ασφάλεια!</a:t>
            </a:r>
          </a:p>
        </p:txBody>
      </p:sp>
      <p:sp>
        <p:nvSpPr>
          <p:cNvPr id="7" name="Прямоугольник 6">
            <a:extLst>
              <a:ext uri="{FF2B5EF4-FFF2-40B4-BE49-F238E27FC236}">
                <a16:creationId xmlns:a16="http://schemas.microsoft.com/office/drawing/2014/main" id="{0FA55015-1AA7-4A45-A52E-0E1EF2ADFBBA}"/>
              </a:ext>
            </a:extLst>
          </p:cNvPr>
          <p:cNvSpPr/>
          <p:nvPr/>
        </p:nvSpPr>
        <p:spPr>
          <a:xfrm>
            <a:off x="6154420" y="1948180"/>
            <a:ext cx="1640840" cy="289560"/>
          </a:xfrm>
          <a:prstGeom prst="rect">
            <a:avLst/>
          </a:prstGeom>
          <a:solidFill>
            <a:srgbClr val="FFFFFF"/>
          </a:solidFill>
        </p:spPr>
        <p:txBody>
          <a:bodyPr wrap="none" lIns="0" tIns="0" rIns="0" bIns="0">
            <a:noAutofit/>
          </a:bodyPr>
          <a:lstStyle/>
          <a:p>
            <a:pPr indent="0">
              <a:defRPr sz="1300" b="1">
                <a:latin typeface="Tahoma"/>
              </a:defRPr>
            </a:pPr>
            <a:r>
              <a:rPr sz="1050"/>
              <a:t>Στο ψυγείο</a:t>
            </a:r>
          </a:p>
        </p:txBody>
      </p:sp>
      <p:sp>
        <p:nvSpPr>
          <p:cNvPr id="8" name="Прямоугольник 7">
            <a:extLst>
              <a:ext uri="{FF2B5EF4-FFF2-40B4-BE49-F238E27FC236}">
                <a16:creationId xmlns:a16="http://schemas.microsoft.com/office/drawing/2014/main" id="{AEA31066-D870-41FF-B3E5-00187E7F6D03}"/>
              </a:ext>
            </a:extLst>
          </p:cNvPr>
          <p:cNvSpPr/>
          <p:nvPr/>
        </p:nvSpPr>
        <p:spPr>
          <a:xfrm>
            <a:off x="5885180" y="3629660"/>
            <a:ext cx="2166620" cy="205740"/>
          </a:xfrm>
          <a:prstGeom prst="rect">
            <a:avLst/>
          </a:prstGeom>
          <a:solidFill>
            <a:srgbClr val="FFFFFF"/>
          </a:solidFill>
        </p:spPr>
        <p:txBody>
          <a:bodyPr wrap="none" lIns="0" tIns="0" rIns="0" bIns="0">
            <a:noAutofit/>
          </a:bodyPr>
          <a:lstStyle/>
          <a:p>
            <a:pPr indent="0">
              <a:defRPr sz="1100" b="1">
                <a:latin typeface="Tahoma"/>
              </a:defRPr>
            </a:pPr>
            <a:r>
              <a:rPr sz="900"/>
              <a:t>Κατεψυγμένο κρέας, ψάρια και θαλασσινά</a:t>
            </a:r>
          </a:p>
        </p:txBody>
      </p:sp>
      <p:sp>
        <p:nvSpPr>
          <p:cNvPr id="9" name="Прямоугольник 8">
            <a:extLst>
              <a:ext uri="{FF2B5EF4-FFF2-40B4-BE49-F238E27FC236}">
                <a16:creationId xmlns:a16="http://schemas.microsoft.com/office/drawing/2014/main" id="{7E731FA6-302B-409D-8741-80E6DEB677D9}"/>
              </a:ext>
            </a:extLst>
          </p:cNvPr>
          <p:cNvSpPr/>
          <p:nvPr/>
        </p:nvSpPr>
        <p:spPr>
          <a:xfrm>
            <a:off x="9464040" y="1953260"/>
            <a:ext cx="1915160" cy="281940"/>
          </a:xfrm>
          <a:prstGeom prst="rect">
            <a:avLst/>
          </a:prstGeom>
          <a:solidFill>
            <a:srgbClr val="FFFFFF"/>
          </a:solidFill>
        </p:spPr>
        <p:txBody>
          <a:bodyPr wrap="none" lIns="0" tIns="0" rIns="0" bIns="0">
            <a:noAutofit/>
          </a:bodyPr>
          <a:lstStyle/>
          <a:p>
            <a:pPr indent="0">
              <a:defRPr sz="1300" b="1">
                <a:latin typeface="Tahoma"/>
              </a:defRPr>
            </a:pPr>
            <a:r>
              <a:rPr sz="1050"/>
              <a:t>Σε θερμοκρασία δωματίου</a:t>
            </a:r>
          </a:p>
        </p:txBody>
      </p:sp>
      <p:sp>
        <p:nvSpPr>
          <p:cNvPr id="10" name="Прямоугольник 9">
            <a:extLst>
              <a:ext uri="{FF2B5EF4-FFF2-40B4-BE49-F238E27FC236}">
                <a16:creationId xmlns:a16="http://schemas.microsoft.com/office/drawing/2014/main" id="{638876FD-F553-494E-AD31-F5F8EEEE8BCB}"/>
              </a:ext>
            </a:extLst>
          </p:cNvPr>
          <p:cNvSpPr/>
          <p:nvPr/>
        </p:nvSpPr>
        <p:spPr>
          <a:xfrm>
            <a:off x="9451340" y="3632200"/>
            <a:ext cx="1950720" cy="248920"/>
          </a:xfrm>
          <a:prstGeom prst="rect">
            <a:avLst/>
          </a:prstGeom>
          <a:solidFill>
            <a:srgbClr val="FFFFFF"/>
          </a:solidFill>
        </p:spPr>
        <p:txBody>
          <a:bodyPr wrap="none" lIns="0" tIns="0" rIns="0" bIns="0">
            <a:noAutofit/>
          </a:bodyPr>
          <a:lstStyle/>
          <a:p>
            <a:pPr indent="0">
              <a:defRPr sz="1100" b="1">
                <a:latin typeface="Tahoma"/>
              </a:defRPr>
            </a:pPr>
            <a:r>
              <a:rPr sz="900"/>
              <a:t>Κατεψυγμένα ξηρά αρτοσκευάσματα</a:t>
            </a:r>
          </a:p>
        </p:txBody>
      </p:sp>
      <p:sp>
        <p:nvSpPr>
          <p:cNvPr id="11" name="Прямоугольник 10">
            <a:extLst>
              <a:ext uri="{FF2B5EF4-FFF2-40B4-BE49-F238E27FC236}">
                <a16:creationId xmlns:a16="http://schemas.microsoft.com/office/drawing/2014/main" id="{BC929303-506D-467E-AEA6-0607E089F009}"/>
              </a:ext>
            </a:extLst>
          </p:cNvPr>
          <p:cNvSpPr/>
          <p:nvPr/>
        </p:nvSpPr>
        <p:spPr>
          <a:xfrm>
            <a:off x="8087360" y="3985260"/>
            <a:ext cx="1226820" cy="172720"/>
          </a:xfrm>
          <a:prstGeom prst="rect">
            <a:avLst/>
          </a:prstGeom>
          <a:solidFill>
            <a:srgbClr val="F47829"/>
          </a:solidFill>
        </p:spPr>
        <p:txBody>
          <a:bodyPr wrap="none" lIns="0" tIns="0" rIns="0" bIns="0">
            <a:noAutofit/>
          </a:bodyPr>
          <a:lstStyle/>
          <a:p>
            <a:pPr indent="0" algn="ctr">
              <a:defRPr sz="1100" b="1">
                <a:solidFill>
                  <a:srgbClr val="FFFFFF"/>
                </a:solidFill>
                <a:latin typeface="Tahoma"/>
              </a:defRPr>
            </a:pPr>
            <a:r>
              <a:rPr sz="900"/>
              <a:t>Μην καταψύχετε ξανά</a:t>
            </a:r>
          </a:p>
        </p:txBody>
      </p:sp>
      <p:sp>
        <p:nvSpPr>
          <p:cNvPr id="12" name="Прямоугольник 11">
            <a:extLst>
              <a:ext uri="{FF2B5EF4-FFF2-40B4-BE49-F238E27FC236}">
                <a16:creationId xmlns:a16="http://schemas.microsoft.com/office/drawing/2014/main" id="{A118DEA6-801B-4DB5-9FC5-9A1E4BEFCC09}"/>
              </a:ext>
            </a:extLst>
          </p:cNvPr>
          <p:cNvSpPr/>
          <p:nvPr/>
        </p:nvSpPr>
        <p:spPr>
          <a:xfrm>
            <a:off x="8290560" y="4239260"/>
            <a:ext cx="815340" cy="124460"/>
          </a:xfrm>
          <a:prstGeom prst="rect">
            <a:avLst/>
          </a:prstGeom>
          <a:solidFill>
            <a:srgbClr val="F47829"/>
          </a:solidFill>
        </p:spPr>
        <p:txBody>
          <a:bodyPr wrap="none" lIns="0" tIns="0" rIns="0" bIns="0">
            <a:noAutofit/>
          </a:bodyPr>
          <a:lstStyle/>
          <a:p>
            <a:pPr indent="0" algn="ctr">
              <a:defRPr sz="1100" b="1">
                <a:solidFill>
                  <a:srgbClr val="FFFFFF"/>
                </a:solidFill>
                <a:latin typeface="Tahoma"/>
              </a:defRPr>
            </a:pPr>
            <a:r>
              <a:rPr sz="900"/>
              <a:t>τρόφιμα μετά την</a:t>
            </a:r>
          </a:p>
        </p:txBody>
      </p:sp>
      <p:sp>
        <p:nvSpPr>
          <p:cNvPr id="13" name="Прямоугольник 12">
            <a:extLst>
              <a:ext uri="{FF2B5EF4-FFF2-40B4-BE49-F238E27FC236}">
                <a16:creationId xmlns:a16="http://schemas.microsoft.com/office/drawing/2014/main" id="{71014987-CB03-4170-806D-416C23E1B6B5}"/>
              </a:ext>
            </a:extLst>
          </p:cNvPr>
          <p:cNvSpPr/>
          <p:nvPr/>
        </p:nvSpPr>
        <p:spPr>
          <a:xfrm>
            <a:off x="8315960" y="4363720"/>
            <a:ext cx="764540" cy="246380"/>
          </a:xfrm>
          <a:prstGeom prst="rect">
            <a:avLst/>
          </a:prstGeom>
          <a:solidFill>
            <a:srgbClr val="F47829"/>
          </a:solidFill>
        </p:spPr>
        <p:txBody>
          <a:bodyPr wrap="none" lIns="0" tIns="0" rIns="0" bIns="0">
            <a:noAutofit/>
          </a:bodyPr>
          <a:lstStyle/>
          <a:p>
            <a:pPr indent="0" algn="ctr">
              <a:defRPr sz="1100" b="1">
                <a:solidFill>
                  <a:srgbClr val="FFFFFF"/>
                </a:solidFill>
                <a:latin typeface="Tahoma"/>
              </a:defRPr>
            </a:pPr>
            <a:r>
              <a:rPr sz="900"/>
              <a:t>απόψυξη</a:t>
            </a:r>
          </a:p>
        </p:txBody>
      </p:sp>
      <p:sp>
        <p:nvSpPr>
          <p:cNvPr id="14" name="Прямоугольник 13">
            <a:extLst>
              <a:ext uri="{FF2B5EF4-FFF2-40B4-BE49-F238E27FC236}">
                <a16:creationId xmlns:a16="http://schemas.microsoft.com/office/drawing/2014/main" id="{9CE1C00D-39A9-4DAC-ABDE-CAAB9FC4DC4E}"/>
              </a:ext>
            </a:extLst>
          </p:cNvPr>
          <p:cNvSpPr/>
          <p:nvPr/>
        </p:nvSpPr>
        <p:spPr>
          <a:xfrm>
            <a:off x="5826760" y="4538980"/>
            <a:ext cx="2288540" cy="236220"/>
          </a:xfrm>
          <a:prstGeom prst="rect">
            <a:avLst/>
          </a:prstGeom>
          <a:solidFill>
            <a:srgbClr val="FFFFFF"/>
          </a:solidFill>
        </p:spPr>
        <p:txBody>
          <a:bodyPr wrap="none" lIns="0" tIns="0" rIns="0" bIns="0">
            <a:noAutofit/>
          </a:bodyPr>
          <a:lstStyle/>
          <a:p>
            <a:pPr indent="0">
              <a:defRPr sz="1300" b="1">
                <a:latin typeface="Tahoma"/>
              </a:defRPr>
            </a:pPr>
            <a:r>
              <a:rPr sz="1050"/>
              <a:t>Κάτω από κρύο, τρεχούμενο νερό</a:t>
            </a:r>
          </a:p>
        </p:txBody>
      </p:sp>
      <p:sp>
        <p:nvSpPr>
          <p:cNvPr id="15" name="Прямоугольник 14">
            <a:extLst>
              <a:ext uri="{FF2B5EF4-FFF2-40B4-BE49-F238E27FC236}">
                <a16:creationId xmlns:a16="http://schemas.microsoft.com/office/drawing/2014/main" id="{E79D7484-5C64-4C68-A0CA-A7E1CB6159BA}"/>
              </a:ext>
            </a:extLst>
          </p:cNvPr>
          <p:cNvSpPr/>
          <p:nvPr/>
        </p:nvSpPr>
        <p:spPr>
          <a:xfrm>
            <a:off x="9324340" y="4538980"/>
            <a:ext cx="2222500" cy="490220"/>
          </a:xfrm>
          <a:prstGeom prst="rect">
            <a:avLst/>
          </a:prstGeom>
          <a:solidFill>
            <a:srgbClr val="FFFFFF"/>
          </a:solidFill>
        </p:spPr>
        <p:txBody>
          <a:bodyPr lIns="0" tIns="0" rIns="0" bIns="0">
            <a:noAutofit/>
          </a:bodyPr>
          <a:lstStyle/>
          <a:p>
            <a:pPr indent="0" algn="ctr">
              <a:lnSpc>
                <a:spcPct val="122000"/>
              </a:lnSpc>
              <a:defRPr sz="1300" b="1">
                <a:latin typeface="Tahoma"/>
              </a:defRPr>
            </a:pPr>
            <a:r>
              <a:rPr sz="1050"/>
              <a:t>Σε βραστό νερό ή αναμειγνύοντας με ζεστά τρόφιμα</a:t>
            </a:r>
          </a:p>
        </p:txBody>
      </p:sp>
      <p:sp>
        <p:nvSpPr>
          <p:cNvPr id="16" name="Прямоугольник 15">
            <a:extLst>
              <a:ext uri="{FF2B5EF4-FFF2-40B4-BE49-F238E27FC236}">
                <a16:creationId xmlns:a16="http://schemas.microsoft.com/office/drawing/2014/main" id="{30A184EB-7578-44E1-B63C-B28DB64D6A8F}"/>
              </a:ext>
            </a:extLst>
          </p:cNvPr>
          <p:cNvSpPr/>
          <p:nvPr/>
        </p:nvSpPr>
        <p:spPr>
          <a:xfrm>
            <a:off x="5941060" y="6220460"/>
            <a:ext cx="2054860" cy="193040"/>
          </a:xfrm>
          <a:prstGeom prst="rect">
            <a:avLst/>
          </a:prstGeom>
          <a:solidFill>
            <a:srgbClr val="FFFFFF"/>
          </a:solidFill>
        </p:spPr>
        <p:txBody>
          <a:bodyPr wrap="none" lIns="0" tIns="0" rIns="0" bIns="0">
            <a:noAutofit/>
          </a:bodyPr>
          <a:lstStyle/>
          <a:p>
            <a:pPr indent="0">
              <a:defRPr sz="1100" b="1">
                <a:latin typeface="Tahoma"/>
              </a:defRPr>
            </a:pPr>
            <a:r>
              <a:rPr sz="900"/>
              <a:t>Κατεψυγμένα φρούτα και λαχανικά</a:t>
            </a:r>
          </a:p>
        </p:txBody>
      </p:sp>
      <p:sp>
        <p:nvSpPr>
          <p:cNvPr id="17" name="Прямоугольник 16">
            <a:extLst>
              <a:ext uri="{FF2B5EF4-FFF2-40B4-BE49-F238E27FC236}">
                <a16:creationId xmlns:a16="http://schemas.microsoft.com/office/drawing/2014/main" id="{6E84A852-D43A-44BF-B034-54115996FA95}"/>
              </a:ext>
            </a:extLst>
          </p:cNvPr>
          <p:cNvSpPr/>
          <p:nvPr/>
        </p:nvSpPr>
        <p:spPr>
          <a:xfrm>
            <a:off x="9357360" y="6220460"/>
            <a:ext cx="2164080" cy="231140"/>
          </a:xfrm>
          <a:prstGeom prst="rect">
            <a:avLst/>
          </a:prstGeom>
          <a:solidFill>
            <a:srgbClr val="FFFFFF"/>
          </a:solidFill>
        </p:spPr>
        <p:txBody>
          <a:bodyPr wrap="none" lIns="0" tIns="0" rIns="0" bIns="0">
            <a:noAutofit/>
          </a:bodyPr>
          <a:lstStyle/>
          <a:p>
            <a:pPr indent="0">
              <a:defRPr sz="1100" b="1">
                <a:latin typeface="Tahoma"/>
              </a:defRPr>
            </a:pPr>
            <a:r>
              <a:rPr sz="900"/>
              <a:t>Κατεψυγμένα μούρα και λαχανικά</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g13997ca9e4d_0_1305"/>
          <p:cNvSpPr txBox="1">
            <a:spLocks noGrp="1"/>
          </p:cNvSpPr>
          <p:nvPr>
            <p:ph type="body" idx="1"/>
          </p:nvPr>
        </p:nvSpPr>
        <p:spPr>
          <a:xfrm>
            <a:off x="2757450" y="1026674"/>
            <a:ext cx="8215350" cy="17165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pPr>
            <a:r>
              <a:rPr lang="nl-NL" sz="3200" b="1" dirty="0">
                <a:solidFill>
                  <a:srgbClr val="FFFFFF"/>
                </a:solidFill>
                <a:latin typeface="Calibri" panose="020F0502020204030204" pitchFamily="34" charset="0"/>
                <a:cs typeface="Calibri" panose="020F0502020204030204" pitchFamily="34" charset="0"/>
              </a:rPr>
              <a:t>6.	</a:t>
            </a:r>
            <a:r>
              <a:rPr lang="el-GR" sz="3200" b="1" dirty="0">
                <a:solidFill>
                  <a:srgbClr val="FFFFFF"/>
                </a:solidFill>
                <a:latin typeface="Calibri" panose="020F0502020204030204" pitchFamily="34" charset="0"/>
                <a:cs typeface="Calibri" panose="020F0502020204030204" pitchFamily="34" charset="0"/>
              </a:rPr>
              <a:t>Για πόσο χρόνο μπορεί το μαγειρεμένο ρύζι να διατηρηθεί στο ψυγείο </a:t>
            </a:r>
            <a:r>
              <a:rPr lang="nl-NL" sz="3200" b="1" dirty="0">
                <a:solidFill>
                  <a:srgbClr val="FFFFFF"/>
                </a:solidFill>
                <a:latin typeface="Calibri" panose="020F0502020204030204" pitchFamily="34" charset="0"/>
                <a:cs typeface="Calibri" panose="020F0502020204030204" pitchFamily="34" charset="0"/>
              </a:rPr>
              <a:t>(</a:t>
            </a:r>
            <a:r>
              <a:rPr lang="el-GR" sz="3200" b="1" dirty="0">
                <a:solidFill>
                  <a:srgbClr val="FFFFFF"/>
                </a:solidFill>
                <a:latin typeface="Calibri" panose="020F0502020204030204" pitchFamily="34" charset="0"/>
                <a:cs typeface="Calibri" panose="020F0502020204030204" pitchFamily="34" charset="0"/>
              </a:rPr>
              <a:t>εάν η θερμοκρασία είναι</a:t>
            </a:r>
            <a:r>
              <a:rPr lang="nl-NL" sz="3200" b="1" dirty="0">
                <a:solidFill>
                  <a:srgbClr val="FFFFFF"/>
                </a:solidFill>
                <a:latin typeface="Calibri" panose="020F0502020204030204" pitchFamily="34" charset="0"/>
                <a:cs typeface="Calibri" panose="020F0502020204030204" pitchFamily="34" charset="0"/>
              </a:rPr>
              <a:t> &lt; 5 °C</a:t>
            </a:r>
            <a:r>
              <a:rPr lang="el-GR" sz="3200" b="1" dirty="0">
                <a:solidFill>
                  <a:srgbClr val="FFFFFF"/>
                </a:solidFill>
                <a:latin typeface="Calibri" panose="020F0502020204030204" pitchFamily="34" charset="0"/>
                <a:cs typeface="Calibri" panose="020F0502020204030204" pitchFamily="34" charset="0"/>
              </a:rPr>
              <a:t>) </a:t>
            </a:r>
            <a:r>
              <a:rPr lang="en-GB" sz="3200" b="1" dirty="0">
                <a:solidFill>
                  <a:srgbClr val="FFFFFF"/>
                </a:solidFill>
                <a:latin typeface="Calibri" panose="020F0502020204030204" pitchFamily="34" charset="0"/>
                <a:cs typeface="Calibri" panose="020F0502020204030204" pitchFamily="34" charset="0"/>
              </a:rPr>
              <a:t>;</a:t>
            </a:r>
            <a:endParaRPr sz="3200" b="1" dirty="0">
              <a:solidFill>
                <a:srgbClr val="FFFFFF"/>
              </a:solidFill>
              <a:latin typeface="Calibri" panose="020F0502020204030204" pitchFamily="34" charset="0"/>
              <a:cs typeface="Calibri" panose="020F0502020204030204" pitchFamily="34" charset="0"/>
            </a:endParaRPr>
          </a:p>
        </p:txBody>
      </p:sp>
      <p:sp>
        <p:nvSpPr>
          <p:cNvPr id="398" name="Google Shape;398;g13997ca9e4d_0_1305"/>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nl-NL"/>
              <a:t>23</a:t>
            </a:fld>
            <a:endParaRPr/>
          </a:p>
        </p:txBody>
      </p:sp>
      <p:sp>
        <p:nvSpPr>
          <p:cNvPr id="2" name="Google Shape;279;g129c958213a_0_101">
            <a:extLst>
              <a:ext uri="{FF2B5EF4-FFF2-40B4-BE49-F238E27FC236}">
                <a16:creationId xmlns:a16="http://schemas.microsoft.com/office/drawing/2014/main" id="{B2F21E61-A90D-2FA7-0DAC-9B883A9DBC33}"/>
              </a:ext>
            </a:extLst>
          </p:cNvPr>
          <p:cNvSpPr txBox="1"/>
          <p:nvPr/>
        </p:nvSpPr>
        <p:spPr>
          <a:xfrm>
            <a:off x="720275" y="2864417"/>
            <a:ext cx="10926600" cy="3070041"/>
          </a:xfrm>
          <a:prstGeom prst="rect">
            <a:avLst/>
          </a:prstGeom>
          <a:noFill/>
          <a:ln>
            <a:noFill/>
          </a:ln>
        </p:spPr>
        <p:txBody>
          <a:bodyPr spcFirstLastPara="1" wrap="square" lIns="91425" tIns="91425" rIns="91425" bIns="91425" anchor="t" anchorCtr="0">
            <a:spAutoFit/>
          </a:bodyPr>
          <a:lstStyle/>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l-GR" dirty="0">
                <a:solidFill>
                  <a:schemeClr val="bg1"/>
                </a:solidFill>
              </a:rPr>
              <a:t>1. Μέχρι</a:t>
            </a:r>
            <a:r>
              <a:rPr dirty="0">
                <a:solidFill>
                  <a:schemeClr val="bg1"/>
                </a:solidFill>
              </a:rPr>
              <a:t> 8 </a:t>
            </a:r>
            <a:r>
              <a:rPr dirty="0" err="1">
                <a:solidFill>
                  <a:schemeClr val="bg1"/>
                </a:solidFill>
              </a:rPr>
              <a:t>μέρες</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l-GR" dirty="0">
                <a:solidFill>
                  <a:schemeClr val="bg1"/>
                </a:solidFill>
              </a:rPr>
              <a:t>2. Μέχρι</a:t>
            </a:r>
            <a:r>
              <a:rPr dirty="0">
                <a:solidFill>
                  <a:schemeClr val="bg1"/>
                </a:solidFill>
              </a:rPr>
              <a:t> 6 </a:t>
            </a:r>
            <a:r>
              <a:rPr dirty="0" err="1">
                <a:solidFill>
                  <a:schemeClr val="bg1"/>
                </a:solidFill>
              </a:rPr>
              <a:t>μέρες</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l-GR" dirty="0">
                <a:solidFill>
                  <a:schemeClr val="bg1"/>
                </a:solidFill>
              </a:rPr>
              <a:t>3. Μέχρι</a:t>
            </a:r>
            <a:r>
              <a:rPr dirty="0">
                <a:solidFill>
                  <a:schemeClr val="bg1"/>
                </a:solidFill>
              </a:rPr>
              <a:t> 3 </a:t>
            </a:r>
            <a:r>
              <a:rPr dirty="0" err="1">
                <a:solidFill>
                  <a:schemeClr val="bg1"/>
                </a:solidFill>
              </a:rPr>
              <a:t>μέρες</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l-GR" dirty="0">
                <a:solidFill>
                  <a:schemeClr val="bg1"/>
                </a:solidFill>
              </a:rPr>
              <a:t>4. Μέχρι</a:t>
            </a:r>
            <a:r>
              <a:rPr dirty="0">
                <a:solidFill>
                  <a:schemeClr val="bg1"/>
                </a:solidFill>
              </a:rPr>
              <a:t> 1 </a:t>
            </a:r>
            <a:r>
              <a:rPr dirty="0" err="1">
                <a:solidFill>
                  <a:schemeClr val="bg1"/>
                </a:solidFill>
              </a:rPr>
              <a:t>μέρ</a:t>
            </a:r>
            <a:r>
              <a:rPr dirty="0">
                <a:solidFill>
                  <a:schemeClr val="bg1"/>
                </a:solidFill>
              </a:rPr>
              <a:t>α</a:t>
            </a:r>
            <a:endParaRPr sz="2500" b="0" i="0" u="none" strike="noStrike" cap="none" dirty="0">
              <a:solidFill>
                <a:schemeClr val="bg1"/>
              </a:solidFill>
              <a:latin typeface="Calibri"/>
              <a:ea typeface="Calibri"/>
              <a:cs typeface="Calibri"/>
              <a:sym typeface="Calibri"/>
            </a:endParaRPr>
          </a:p>
          <a:p>
            <a:pPr marL="457200" marR="0" lvl="0" indent="0" algn="l" rtl="0">
              <a:lnSpc>
                <a:spcPct val="150000"/>
              </a:lnSpc>
              <a:spcBef>
                <a:spcPts val="0"/>
              </a:spcBef>
              <a:spcAft>
                <a:spcPts val="0"/>
              </a:spcAft>
              <a:buClr>
                <a:srgbClr val="000000"/>
              </a:buClr>
              <a:buSzPts val="2500"/>
              <a:buFont typeface="Arial"/>
              <a:buNone/>
            </a:pPr>
            <a:endParaRPr sz="2500" b="0" i="0" u="none" strike="noStrike" cap="none" dirty="0">
              <a:solidFill>
                <a:schemeClr val="bg1"/>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g129c958213a_0_95"/>
          <p:cNvSpPr txBox="1">
            <a:spLocks noGrp="1"/>
          </p:cNvSpPr>
          <p:nvPr>
            <p:ph type="body" idx="1"/>
          </p:nvPr>
        </p:nvSpPr>
        <p:spPr>
          <a:xfrm>
            <a:off x="152400" y="756400"/>
            <a:ext cx="4993800" cy="519736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300"/>
            </a:pPr>
            <a:r>
              <a:rPr sz="2800" dirty="0" err="1"/>
              <a:t>Δι</a:t>
            </a:r>
            <a:r>
              <a:rPr sz="2800" dirty="0"/>
              <a:t>αφορετικές μαγειρεμένες τροφές μπορούν να διατηρηθούν για διαφορετικά χρονικά διαστήματα στο ψυγείο. </a:t>
            </a:r>
            <a:r>
              <a:rPr sz="2800" dirty="0" err="1"/>
              <a:t>Αν</a:t>
            </a:r>
            <a:r>
              <a:rPr sz="2800" dirty="0"/>
              <a:t> και </a:t>
            </a:r>
            <a:r>
              <a:rPr sz="2800" dirty="0" err="1"/>
              <a:t>το</a:t>
            </a:r>
            <a:r>
              <a:rPr sz="2800" dirty="0"/>
              <a:t> μα</a:t>
            </a:r>
            <a:r>
              <a:rPr sz="2800" dirty="0" err="1"/>
              <a:t>γειρεμένο</a:t>
            </a:r>
            <a:r>
              <a:rPr sz="2800" dirty="0"/>
              <a:t> </a:t>
            </a:r>
            <a:r>
              <a:rPr lang="el-GR" sz="2800" dirty="0"/>
              <a:t>βοδινό</a:t>
            </a:r>
            <a:r>
              <a:rPr sz="2800" dirty="0"/>
              <a:t> ή </a:t>
            </a:r>
            <a:r>
              <a:rPr sz="2800" dirty="0" err="1"/>
              <a:t>το</a:t>
            </a:r>
            <a:r>
              <a:rPr sz="2800" dirty="0"/>
              <a:t> </a:t>
            </a:r>
            <a:r>
              <a:rPr sz="2800" dirty="0" err="1"/>
              <a:t>κοτό</a:t>
            </a:r>
            <a:r>
              <a:rPr sz="2800" dirty="0"/>
              <a:t>πουλο μπορούν να διατηρηθούν για 3 έως 5 ημέρες, είναι προτιμότερο να τρώτε τα ζυμαρικά εντός 2 ημερών και το ρύζι μέχρι την επόμενη ημέρα μετά το μαγείρεμα.</a:t>
            </a:r>
          </a:p>
        </p:txBody>
      </p:sp>
      <p:sp>
        <p:nvSpPr>
          <p:cNvPr id="286" name="Google Shape;286;g129c958213a_0_95"/>
          <p:cNvSpPr/>
          <p:nvPr/>
        </p:nvSpPr>
        <p:spPr>
          <a:xfrm>
            <a:off x="5623100" y="1765100"/>
            <a:ext cx="2254500" cy="1952400"/>
          </a:xfrm>
          <a:prstGeom prst="roundRect">
            <a:avLst>
              <a:gd name="adj" fmla="val 16667"/>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900" b="0" i="0" u="none" strike="noStrike" cap="none">
              <a:solidFill>
                <a:srgbClr val="000000"/>
              </a:solidFill>
              <a:latin typeface="Arial"/>
              <a:ea typeface="Arial"/>
              <a:cs typeface="Arial"/>
              <a:sym typeface="Arial"/>
            </a:endParaRPr>
          </a:p>
        </p:txBody>
      </p:sp>
      <p:pic>
        <p:nvPicPr>
          <p:cNvPr id="5" name="Рисунок 4">
            <a:extLst>
              <a:ext uri="{FF2B5EF4-FFF2-40B4-BE49-F238E27FC236}">
                <a16:creationId xmlns:a16="http://schemas.microsoft.com/office/drawing/2014/main" id="{9B8044DD-C27D-4BC3-ACF9-36F8DA64C3EB}"/>
              </a:ext>
            </a:extLst>
          </p:cNvPr>
          <p:cNvPicPr>
            <a:picLocks noChangeAspect="1"/>
          </p:cNvPicPr>
          <p:nvPr/>
        </p:nvPicPr>
        <p:blipFill>
          <a:blip r:embed="rId3"/>
          <a:stretch>
            <a:fillRect/>
          </a:stretch>
        </p:blipFill>
        <p:spPr>
          <a:xfrm>
            <a:off x="5397500" y="101600"/>
            <a:ext cx="6642100" cy="6629400"/>
          </a:xfrm>
          <a:prstGeom prst="rect">
            <a:avLst/>
          </a:prstGeom>
        </p:spPr>
      </p:pic>
      <p:sp>
        <p:nvSpPr>
          <p:cNvPr id="6" name="Прямоугольник 5">
            <a:extLst>
              <a:ext uri="{FF2B5EF4-FFF2-40B4-BE49-F238E27FC236}">
                <a16:creationId xmlns:a16="http://schemas.microsoft.com/office/drawing/2014/main" id="{24FCE86C-1A44-479E-A680-1B98564A17C6}"/>
              </a:ext>
            </a:extLst>
          </p:cNvPr>
          <p:cNvSpPr/>
          <p:nvPr/>
        </p:nvSpPr>
        <p:spPr>
          <a:xfrm>
            <a:off x="5734050" y="208820"/>
            <a:ext cx="4523740" cy="924560"/>
          </a:xfrm>
          <a:prstGeom prst="rect">
            <a:avLst/>
          </a:prstGeom>
          <a:solidFill>
            <a:srgbClr val="0C4DA2"/>
          </a:solidFill>
        </p:spPr>
        <p:txBody>
          <a:bodyPr lIns="0" tIns="0" rIns="0" bIns="0">
            <a:noAutofit/>
          </a:bodyPr>
          <a:lstStyle/>
          <a:p>
            <a:pPr indent="0">
              <a:lnSpc>
                <a:spcPct val="118000"/>
              </a:lnSpc>
              <a:defRPr sz="2700" b="1">
                <a:solidFill>
                  <a:srgbClr val="FFFFFF"/>
                </a:solidFill>
                <a:latin typeface="Tahoma"/>
              </a:defRPr>
            </a:pPr>
            <a:r>
              <a:rPr sz="2400" dirty="0"/>
              <a:t>Απ</a:t>
            </a:r>
            <a:r>
              <a:rPr sz="2400" dirty="0" err="1"/>
              <a:t>οφύγετε</a:t>
            </a:r>
            <a:r>
              <a:rPr sz="2400" dirty="0"/>
              <a:t> </a:t>
            </a:r>
            <a:r>
              <a:rPr sz="2400" dirty="0" err="1"/>
              <a:t>τη</a:t>
            </a:r>
            <a:r>
              <a:rPr sz="2400" dirty="0"/>
              <a:t> σπα</a:t>
            </a:r>
            <a:r>
              <a:rPr sz="2400" dirty="0" err="1"/>
              <a:t>τάλη</a:t>
            </a:r>
            <a:r>
              <a:rPr sz="2400" dirty="0"/>
              <a:t> </a:t>
            </a:r>
            <a:r>
              <a:rPr sz="2400" dirty="0" err="1"/>
              <a:t>τροφίμων</a:t>
            </a:r>
            <a:r>
              <a:rPr sz="2400" dirty="0"/>
              <a:t>: Κατανα</a:t>
            </a:r>
            <a:r>
              <a:rPr sz="2400" dirty="0" err="1"/>
              <a:t>λώστε</a:t>
            </a:r>
            <a:r>
              <a:rPr sz="2400" dirty="0"/>
              <a:t> τα π</a:t>
            </a:r>
            <a:r>
              <a:rPr sz="2400" dirty="0" err="1"/>
              <a:t>ερισσεύμ</a:t>
            </a:r>
            <a:r>
              <a:rPr sz="2400" dirty="0"/>
              <a:t>ατα εγκαίρως!</a:t>
            </a:r>
          </a:p>
        </p:txBody>
      </p:sp>
      <p:sp>
        <p:nvSpPr>
          <p:cNvPr id="7" name="Прямоугольник 6">
            <a:extLst>
              <a:ext uri="{FF2B5EF4-FFF2-40B4-BE49-F238E27FC236}">
                <a16:creationId xmlns:a16="http://schemas.microsoft.com/office/drawing/2014/main" id="{CB146A63-40BA-418D-ABC1-635A62F55AAB}"/>
              </a:ext>
            </a:extLst>
          </p:cNvPr>
          <p:cNvSpPr/>
          <p:nvPr/>
        </p:nvSpPr>
        <p:spPr>
          <a:xfrm>
            <a:off x="6375400" y="2664460"/>
            <a:ext cx="566420" cy="304800"/>
          </a:xfrm>
          <a:prstGeom prst="rect">
            <a:avLst/>
          </a:prstGeom>
          <a:solidFill>
            <a:srgbClr val="FFFFFF"/>
          </a:solidFill>
        </p:spPr>
        <p:txBody>
          <a:bodyPr wrap="none" lIns="0" tIns="0" rIns="0" bIns="0">
            <a:noAutofit/>
          </a:bodyPr>
          <a:lstStyle/>
          <a:p>
            <a:pPr indent="0">
              <a:defRPr sz="1400" b="1">
                <a:latin typeface="Tahoma"/>
              </a:defRPr>
            </a:pPr>
            <a:r>
              <a:rPr sz="900"/>
              <a:t>1 ημέρα</a:t>
            </a:r>
          </a:p>
        </p:txBody>
      </p:sp>
      <p:sp>
        <p:nvSpPr>
          <p:cNvPr id="8" name="Прямоугольник 7">
            <a:extLst>
              <a:ext uri="{FF2B5EF4-FFF2-40B4-BE49-F238E27FC236}">
                <a16:creationId xmlns:a16="http://schemas.microsoft.com/office/drawing/2014/main" id="{1A732FE8-B5C3-4D99-A13B-C2F4A988FEE0}"/>
              </a:ext>
            </a:extLst>
          </p:cNvPr>
          <p:cNvSpPr/>
          <p:nvPr/>
        </p:nvSpPr>
        <p:spPr>
          <a:xfrm>
            <a:off x="6093460" y="3228340"/>
            <a:ext cx="1158240" cy="259080"/>
          </a:xfrm>
          <a:prstGeom prst="rect">
            <a:avLst/>
          </a:prstGeom>
          <a:solidFill>
            <a:srgbClr val="FFFFFF"/>
          </a:solidFill>
        </p:spPr>
        <p:txBody>
          <a:bodyPr wrap="none" lIns="0" tIns="0" rIns="0" bIns="0">
            <a:noAutofit/>
          </a:bodyPr>
          <a:lstStyle/>
          <a:p>
            <a:pPr indent="0">
              <a:defRPr sz="1400" b="1">
                <a:latin typeface="Tahoma"/>
              </a:defRPr>
            </a:pPr>
            <a:r>
              <a:rPr sz="900"/>
              <a:t>Μαγειρεμένο ρύζι</a:t>
            </a:r>
          </a:p>
        </p:txBody>
      </p:sp>
      <p:sp>
        <p:nvSpPr>
          <p:cNvPr id="9" name="Прямоугольник 8">
            <a:extLst>
              <a:ext uri="{FF2B5EF4-FFF2-40B4-BE49-F238E27FC236}">
                <a16:creationId xmlns:a16="http://schemas.microsoft.com/office/drawing/2014/main" id="{992C0E42-CA8F-4483-A3D0-189C1E73B00D}"/>
              </a:ext>
            </a:extLst>
          </p:cNvPr>
          <p:cNvSpPr/>
          <p:nvPr/>
        </p:nvSpPr>
        <p:spPr>
          <a:xfrm>
            <a:off x="6352540" y="4980940"/>
            <a:ext cx="589280" cy="299720"/>
          </a:xfrm>
          <a:prstGeom prst="rect">
            <a:avLst/>
          </a:prstGeom>
          <a:solidFill>
            <a:srgbClr val="FFFFFF"/>
          </a:solidFill>
        </p:spPr>
        <p:txBody>
          <a:bodyPr wrap="none" lIns="0" tIns="0" rIns="0" bIns="0">
            <a:noAutofit/>
          </a:bodyPr>
          <a:lstStyle/>
          <a:p>
            <a:pPr indent="0">
              <a:defRPr sz="1400" b="1">
                <a:latin typeface="Tahoma"/>
              </a:defRPr>
            </a:pPr>
            <a:r>
              <a:rPr sz="900"/>
              <a:t>2 ημέρες</a:t>
            </a:r>
          </a:p>
        </p:txBody>
      </p:sp>
      <p:sp>
        <p:nvSpPr>
          <p:cNvPr id="10" name="Прямоугольник 9">
            <a:extLst>
              <a:ext uri="{FF2B5EF4-FFF2-40B4-BE49-F238E27FC236}">
                <a16:creationId xmlns:a16="http://schemas.microsoft.com/office/drawing/2014/main" id="{9CA4D1CB-7518-408C-8D8C-0C30EC5504FD}"/>
              </a:ext>
            </a:extLst>
          </p:cNvPr>
          <p:cNvSpPr/>
          <p:nvPr/>
        </p:nvSpPr>
        <p:spPr>
          <a:xfrm>
            <a:off x="6002020" y="5580380"/>
            <a:ext cx="1336040" cy="304800"/>
          </a:xfrm>
          <a:prstGeom prst="rect">
            <a:avLst/>
          </a:prstGeom>
          <a:solidFill>
            <a:srgbClr val="FFFFFF"/>
          </a:solidFill>
        </p:spPr>
        <p:txBody>
          <a:bodyPr wrap="none" lIns="0" tIns="0" rIns="0" bIns="0">
            <a:noAutofit/>
          </a:bodyPr>
          <a:lstStyle/>
          <a:p>
            <a:pPr indent="0">
              <a:defRPr sz="1400" b="1">
                <a:latin typeface="Tahoma"/>
              </a:defRPr>
            </a:pPr>
            <a:r>
              <a:rPr sz="900"/>
              <a:t>Μαγειρεμένα ζυμαρικά</a:t>
            </a:r>
          </a:p>
        </p:txBody>
      </p:sp>
      <p:sp>
        <p:nvSpPr>
          <p:cNvPr id="11" name="Прямоугольник 10">
            <a:extLst>
              <a:ext uri="{FF2B5EF4-FFF2-40B4-BE49-F238E27FC236}">
                <a16:creationId xmlns:a16="http://schemas.microsoft.com/office/drawing/2014/main" id="{15B72236-72F2-47F6-AD04-9ED0C70492C1}"/>
              </a:ext>
            </a:extLst>
          </p:cNvPr>
          <p:cNvSpPr/>
          <p:nvPr/>
        </p:nvSpPr>
        <p:spPr>
          <a:xfrm>
            <a:off x="9982200" y="3487420"/>
            <a:ext cx="1676400" cy="830580"/>
          </a:xfrm>
          <a:prstGeom prst="rect">
            <a:avLst/>
          </a:prstGeom>
          <a:solidFill>
            <a:srgbClr val="FFFFFF"/>
          </a:solidFill>
        </p:spPr>
        <p:txBody>
          <a:bodyPr lIns="0" tIns="0" rIns="0" bIns="0">
            <a:noAutofit/>
          </a:bodyPr>
          <a:lstStyle/>
          <a:p>
            <a:pPr indent="0" algn="ctr">
              <a:lnSpc>
                <a:spcPct val="122000"/>
              </a:lnSpc>
              <a:defRPr sz="1400" b="1">
                <a:latin typeface="Tahoma"/>
              </a:defRPr>
            </a:pPr>
            <a:r>
              <a:rPr sz="900"/>
              <a:t>Μαγειρεμένο βόειο κρέας, κοτόσουπα, φαγητά κατσαρόλας/γάστρας</a:t>
            </a:r>
          </a:p>
        </p:txBody>
      </p:sp>
      <p:sp>
        <p:nvSpPr>
          <p:cNvPr id="12" name="Прямоугольник 11">
            <a:extLst>
              <a:ext uri="{FF2B5EF4-FFF2-40B4-BE49-F238E27FC236}">
                <a16:creationId xmlns:a16="http://schemas.microsoft.com/office/drawing/2014/main" id="{CB2BCC6E-D237-442B-9067-104EBEB83765}"/>
              </a:ext>
            </a:extLst>
          </p:cNvPr>
          <p:cNvSpPr/>
          <p:nvPr/>
        </p:nvSpPr>
        <p:spPr>
          <a:xfrm>
            <a:off x="10314940" y="2928620"/>
            <a:ext cx="861060" cy="259080"/>
          </a:xfrm>
          <a:prstGeom prst="rect">
            <a:avLst/>
          </a:prstGeom>
          <a:solidFill>
            <a:srgbClr val="FFFFFF"/>
          </a:solidFill>
        </p:spPr>
        <p:txBody>
          <a:bodyPr wrap="none" lIns="0" tIns="0" rIns="0" bIns="0">
            <a:noAutofit/>
          </a:bodyPr>
          <a:lstStyle/>
          <a:p>
            <a:pPr indent="0">
              <a:defRPr sz="1400" b="1">
                <a:latin typeface="Tahoma"/>
              </a:defRPr>
            </a:pPr>
            <a:r>
              <a:rPr sz="900"/>
              <a:t>3-5 ημέρες</a:t>
            </a:r>
          </a:p>
        </p:txBody>
      </p:sp>
      <p:sp>
        <p:nvSpPr>
          <p:cNvPr id="13" name="Прямоугольник 12">
            <a:extLst>
              <a:ext uri="{FF2B5EF4-FFF2-40B4-BE49-F238E27FC236}">
                <a16:creationId xmlns:a16="http://schemas.microsoft.com/office/drawing/2014/main" id="{E6706790-5B89-4DD6-A708-27A13FAC7C7D}"/>
              </a:ext>
            </a:extLst>
          </p:cNvPr>
          <p:cNvSpPr/>
          <p:nvPr/>
        </p:nvSpPr>
        <p:spPr>
          <a:xfrm>
            <a:off x="9669780" y="5163280"/>
            <a:ext cx="1176020" cy="378460"/>
          </a:xfrm>
          <a:prstGeom prst="rect">
            <a:avLst/>
          </a:prstGeom>
          <a:solidFill>
            <a:srgbClr val="F47829"/>
          </a:solidFill>
        </p:spPr>
        <p:txBody>
          <a:bodyPr lIns="0" tIns="0" rIns="0" bIns="0">
            <a:noAutofit/>
          </a:bodyPr>
          <a:lstStyle/>
          <a:p>
            <a:pPr indent="0" algn="ctr">
              <a:lnSpc>
                <a:spcPct val="123000"/>
              </a:lnSpc>
              <a:defRPr sz="1100" b="1">
                <a:solidFill>
                  <a:srgbClr val="FFFFFF"/>
                </a:solidFill>
                <a:latin typeface="Tahoma"/>
              </a:defRPr>
            </a:pPr>
            <a:r>
              <a:rPr sz="700"/>
              <a:t>Να θυμάστε: Μην ξαναζεσταίνετε</a:t>
            </a:r>
          </a:p>
        </p:txBody>
      </p:sp>
      <p:sp>
        <p:nvSpPr>
          <p:cNvPr id="14" name="Прямоугольник 13">
            <a:extLst>
              <a:ext uri="{FF2B5EF4-FFF2-40B4-BE49-F238E27FC236}">
                <a16:creationId xmlns:a16="http://schemas.microsoft.com/office/drawing/2014/main" id="{3336178E-094A-452A-8C01-5730894C9F8C}"/>
              </a:ext>
            </a:extLst>
          </p:cNvPr>
          <p:cNvSpPr/>
          <p:nvPr/>
        </p:nvSpPr>
        <p:spPr>
          <a:xfrm>
            <a:off x="9720580" y="5626100"/>
            <a:ext cx="1074420" cy="124460"/>
          </a:xfrm>
          <a:prstGeom prst="rect">
            <a:avLst/>
          </a:prstGeom>
          <a:solidFill>
            <a:srgbClr val="F47829"/>
          </a:solidFill>
        </p:spPr>
        <p:txBody>
          <a:bodyPr wrap="none" lIns="0" tIns="0" rIns="0" bIns="0">
            <a:noAutofit/>
          </a:bodyPr>
          <a:lstStyle/>
          <a:p>
            <a:pPr indent="0" algn="ctr">
              <a:defRPr sz="1100" b="1">
                <a:solidFill>
                  <a:srgbClr val="FFFFFF"/>
                </a:solidFill>
                <a:latin typeface="Tahoma"/>
              </a:defRPr>
            </a:pPr>
            <a:r>
              <a:rPr sz="700"/>
              <a:t>τα περισσεύματα περισσότερο</a:t>
            </a:r>
          </a:p>
        </p:txBody>
      </p:sp>
      <p:sp>
        <p:nvSpPr>
          <p:cNvPr id="15" name="Прямоугольник 14">
            <a:extLst>
              <a:ext uri="{FF2B5EF4-FFF2-40B4-BE49-F238E27FC236}">
                <a16:creationId xmlns:a16="http://schemas.microsoft.com/office/drawing/2014/main" id="{C4BDA6F5-0F0F-41C9-9EA8-45BBA1EE00F7}"/>
              </a:ext>
            </a:extLst>
          </p:cNvPr>
          <p:cNvSpPr/>
          <p:nvPr/>
        </p:nvSpPr>
        <p:spPr>
          <a:xfrm>
            <a:off x="9870440" y="5750560"/>
            <a:ext cx="762000" cy="203200"/>
          </a:xfrm>
          <a:prstGeom prst="rect">
            <a:avLst/>
          </a:prstGeom>
          <a:solidFill>
            <a:srgbClr val="F47829"/>
          </a:solidFill>
        </p:spPr>
        <p:txBody>
          <a:bodyPr wrap="none" lIns="0" tIns="0" rIns="0" bIns="0">
            <a:noAutofit/>
          </a:bodyPr>
          <a:lstStyle/>
          <a:p>
            <a:pPr indent="0" algn="ctr">
              <a:defRPr sz="1100" b="1">
                <a:solidFill>
                  <a:srgbClr val="FFFFFF"/>
                </a:solidFill>
                <a:latin typeface="Tahoma"/>
              </a:defRPr>
            </a:pPr>
            <a:r>
              <a:rPr sz="700"/>
              <a:t>από μία φορά!</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g13997ca9e4d_0_1322"/>
          <p:cNvSpPr txBox="1">
            <a:spLocks noGrp="1"/>
          </p:cNvSpPr>
          <p:nvPr>
            <p:ph type="body" idx="1"/>
          </p:nvPr>
        </p:nvSpPr>
        <p:spPr>
          <a:xfrm>
            <a:off x="2623337" y="766899"/>
            <a:ext cx="9225300" cy="1671501"/>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pPr>
            <a:r>
              <a:rPr lang="nl-NL" sz="3200" b="1" dirty="0">
                <a:solidFill>
                  <a:schemeClr val="bg1"/>
                </a:solidFill>
                <a:latin typeface="Calibri" panose="020F0502020204030204" pitchFamily="34" charset="0"/>
                <a:cs typeface="Calibri" panose="020F0502020204030204" pitchFamily="34" charset="0"/>
              </a:rPr>
              <a:t>7.	 </a:t>
            </a:r>
            <a:r>
              <a:rPr lang="el-GR" sz="3200" b="1" dirty="0">
                <a:solidFill>
                  <a:schemeClr val="bg1"/>
                </a:solidFill>
                <a:latin typeface="Calibri" panose="020F0502020204030204" pitchFamily="34" charset="0"/>
                <a:cs typeface="Calibri" panose="020F0502020204030204" pitchFamily="34" charset="0"/>
              </a:rPr>
              <a:t>Τα φρούτα και τα λαχανικά ωριμάζουν γρηγορότερα εάν τα αποθηκεύσετε μαζί με μπανάνες.</a:t>
            </a:r>
            <a:endParaRPr sz="3200" b="1" dirty="0">
              <a:solidFill>
                <a:schemeClr val="bg1"/>
              </a:solidFill>
              <a:latin typeface="Calibri" panose="020F0502020204030204" pitchFamily="34" charset="0"/>
              <a:cs typeface="Calibri" panose="020F0502020204030204" pitchFamily="34" charset="0"/>
            </a:endParaRPr>
          </a:p>
        </p:txBody>
      </p:sp>
      <p:sp>
        <p:nvSpPr>
          <p:cNvPr id="413" name="Google Shape;413;g13997ca9e4d_0_1322"/>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nl-NL"/>
              <a:t>25</a:t>
            </a:fld>
            <a:endParaRPr/>
          </a:p>
        </p:txBody>
      </p:sp>
      <p:sp>
        <p:nvSpPr>
          <p:cNvPr id="414" name="Google Shape;414;g13997ca9e4d_0_1322"/>
          <p:cNvSpPr txBox="1"/>
          <p:nvPr/>
        </p:nvSpPr>
        <p:spPr>
          <a:xfrm>
            <a:off x="2847450" y="3109450"/>
            <a:ext cx="7411500" cy="2192878"/>
          </a:xfrm>
          <a:prstGeom prst="rect">
            <a:avLst/>
          </a:prstGeom>
          <a:noFill/>
          <a:ln>
            <a:noFill/>
          </a:ln>
        </p:spPr>
        <p:txBody>
          <a:bodyPr spcFirstLastPara="1" wrap="square" lIns="91425" tIns="91425" rIns="91425" bIns="91425" anchor="t" anchorCtr="0">
            <a:spAutoFit/>
          </a:bodyPr>
          <a:lstStyle/>
          <a:p>
            <a:pPr marL="457200" marR="0" lvl="0" indent="-412750" algn="l" rtl="0">
              <a:lnSpc>
                <a:spcPct val="150000"/>
              </a:lnSpc>
              <a:spcBef>
                <a:spcPts val="0"/>
              </a:spcBef>
              <a:spcAft>
                <a:spcPts val="0"/>
              </a:spcAft>
              <a:buClr>
                <a:srgbClr val="FFFFFF"/>
              </a:buClr>
              <a:buSzPts val="2900"/>
              <a:buFont typeface="Titillium Web"/>
              <a:buAutoNum type="arabicPeriod"/>
            </a:pPr>
            <a:r>
              <a:rPr lang="el-GR" sz="2900" dirty="0">
                <a:solidFill>
                  <a:srgbClr val="FFFFFF"/>
                </a:solidFill>
                <a:latin typeface="Calibri" panose="020F0502020204030204" pitchFamily="34" charset="0"/>
                <a:ea typeface="Titillium Web"/>
                <a:cs typeface="Calibri" panose="020F0502020204030204" pitchFamily="34" charset="0"/>
                <a:sym typeface="Titillium Web"/>
              </a:rPr>
              <a:t>Σωστό</a:t>
            </a:r>
          </a:p>
          <a:p>
            <a:pPr marL="457200" marR="0" lvl="0" indent="-412750" algn="l" rtl="0">
              <a:lnSpc>
                <a:spcPct val="150000"/>
              </a:lnSpc>
              <a:spcBef>
                <a:spcPts val="0"/>
              </a:spcBef>
              <a:spcAft>
                <a:spcPts val="0"/>
              </a:spcAft>
              <a:buClr>
                <a:srgbClr val="FFFFFF"/>
              </a:buClr>
              <a:buSzPts val="2900"/>
              <a:buFont typeface="Titillium Web"/>
              <a:buAutoNum type="arabicPeriod"/>
            </a:pPr>
            <a:r>
              <a:rPr lang="el-GR" sz="29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rPr>
              <a:t>Λάθος</a:t>
            </a:r>
            <a:endParaRPr sz="29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endParaRPr>
          </a:p>
          <a:p>
            <a:pPr marL="457200" marR="0" lvl="0" indent="0" algn="l" rtl="0">
              <a:lnSpc>
                <a:spcPct val="150000"/>
              </a:lnSpc>
              <a:spcBef>
                <a:spcPts val="0"/>
              </a:spcBef>
              <a:spcAft>
                <a:spcPts val="0"/>
              </a:spcAft>
              <a:buClr>
                <a:srgbClr val="000000"/>
              </a:buClr>
              <a:buSzPts val="2900"/>
              <a:buFont typeface="Arial"/>
              <a:buNone/>
            </a:pPr>
            <a:endParaRPr sz="2900" i="0" u="none" strike="noStrike" cap="none" dirty="0">
              <a:solidFill>
                <a:srgbClr val="FFFFFF"/>
              </a:solidFill>
              <a:latin typeface="Titillium Web"/>
              <a:ea typeface="Titillium Web"/>
              <a:cs typeface="Titillium Web"/>
              <a:sym typeface="Titillium Web"/>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g129c958213a_0_106"/>
          <p:cNvSpPr txBox="1">
            <a:spLocks noGrp="1"/>
          </p:cNvSpPr>
          <p:nvPr>
            <p:ph type="body" idx="1"/>
          </p:nvPr>
        </p:nvSpPr>
        <p:spPr>
          <a:xfrm>
            <a:off x="155575" y="763650"/>
            <a:ext cx="4993800" cy="4353782"/>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300"/>
            </a:pPr>
            <a:r>
              <a:rPr sz="2800" dirty="0" err="1"/>
              <a:t>Οι</a:t>
            </a:r>
            <a:r>
              <a:rPr sz="2800" dirty="0"/>
              <a:t> μπα</a:t>
            </a:r>
            <a:r>
              <a:rPr sz="2800" dirty="0" err="1"/>
              <a:t>νάνες</a:t>
            </a:r>
            <a:r>
              <a:rPr sz="2800" dirty="0"/>
              <a:t> πα</a:t>
            </a:r>
            <a:r>
              <a:rPr sz="2800" dirty="0" err="1"/>
              <a:t>ράγουν</a:t>
            </a:r>
            <a:r>
              <a:rPr sz="2800" dirty="0"/>
              <a:t> α</a:t>
            </a:r>
            <a:r>
              <a:rPr sz="2800" dirty="0" err="1"/>
              <a:t>ιθυλένιο</a:t>
            </a:r>
            <a:r>
              <a:rPr sz="2800" dirty="0"/>
              <a:t>, </a:t>
            </a:r>
            <a:r>
              <a:rPr sz="2800" dirty="0" err="1"/>
              <a:t>μι</a:t>
            </a:r>
            <a:r>
              <a:rPr sz="2800" dirty="0"/>
              <a:t>α φυσική ένωση που κάνει τα φρούτα και τα λαχανικά να ωριμάζουν πιο γρήγορα. Γ</a:t>
            </a:r>
            <a:r>
              <a:rPr lang="el-GR" sz="2800" dirty="0"/>
              <a:t>ια τ</a:t>
            </a:r>
            <a:r>
              <a:rPr sz="2800" dirty="0"/>
              <a:t>ο </a:t>
            </a:r>
            <a:r>
              <a:rPr sz="2800" dirty="0" err="1"/>
              <a:t>λόγο</a:t>
            </a:r>
            <a:r>
              <a:rPr lang="el-GR" sz="2800" dirty="0"/>
              <a:t> αυτό</a:t>
            </a:r>
            <a:r>
              <a:rPr sz="2800" dirty="0"/>
              <a:t>, όταν αποθηκεύετε μπανάνες μαζί με ώριμα φυτικά προϊόντα, τα προϊόντα αυτά </a:t>
            </a:r>
            <a:r>
              <a:rPr lang="el-GR" sz="2800" dirty="0"/>
              <a:t>αλλοιώνονται</a:t>
            </a:r>
            <a:r>
              <a:rPr sz="2800" dirty="0"/>
              <a:t> πιο γρήγορα.</a:t>
            </a:r>
          </a:p>
        </p:txBody>
      </p:sp>
      <p:sp>
        <p:nvSpPr>
          <p:cNvPr id="299" name="Google Shape;299;g129c958213a_0_106"/>
          <p:cNvSpPr/>
          <p:nvPr/>
        </p:nvSpPr>
        <p:spPr>
          <a:xfrm>
            <a:off x="5481500" y="1775200"/>
            <a:ext cx="2254500" cy="4734000"/>
          </a:xfrm>
          <a:prstGeom prst="roundRect">
            <a:avLst>
              <a:gd name="adj" fmla="val 16667"/>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050" b="0" i="0" u="none" strike="noStrike" cap="none">
              <a:solidFill>
                <a:srgbClr val="000000"/>
              </a:solidFill>
              <a:latin typeface="Arial"/>
              <a:ea typeface="Arial"/>
              <a:cs typeface="Arial"/>
              <a:sym typeface="Arial"/>
            </a:endParaRPr>
          </a:p>
        </p:txBody>
      </p:sp>
      <p:pic>
        <p:nvPicPr>
          <p:cNvPr id="5" name="Рисунок 4">
            <a:extLst>
              <a:ext uri="{FF2B5EF4-FFF2-40B4-BE49-F238E27FC236}">
                <a16:creationId xmlns:a16="http://schemas.microsoft.com/office/drawing/2014/main" id="{B363D174-D874-4E9E-B8E2-1ACC4C008970}"/>
              </a:ext>
            </a:extLst>
          </p:cNvPr>
          <p:cNvPicPr>
            <a:picLocks noChangeAspect="1"/>
          </p:cNvPicPr>
          <p:nvPr/>
        </p:nvPicPr>
        <p:blipFill>
          <a:blip r:embed="rId3"/>
          <a:stretch>
            <a:fillRect/>
          </a:stretch>
        </p:blipFill>
        <p:spPr>
          <a:xfrm>
            <a:off x="5397500" y="152400"/>
            <a:ext cx="6578600" cy="6553200"/>
          </a:xfrm>
          <a:prstGeom prst="rect">
            <a:avLst/>
          </a:prstGeom>
        </p:spPr>
      </p:pic>
      <p:sp>
        <p:nvSpPr>
          <p:cNvPr id="6" name="Прямоугольник 5">
            <a:extLst>
              <a:ext uri="{FF2B5EF4-FFF2-40B4-BE49-F238E27FC236}">
                <a16:creationId xmlns:a16="http://schemas.microsoft.com/office/drawing/2014/main" id="{F0A91CBF-8D5F-4071-9EC7-73970439BA6F}"/>
              </a:ext>
            </a:extLst>
          </p:cNvPr>
          <p:cNvSpPr/>
          <p:nvPr/>
        </p:nvSpPr>
        <p:spPr>
          <a:xfrm>
            <a:off x="5575300" y="513080"/>
            <a:ext cx="3888740" cy="960120"/>
          </a:xfrm>
          <a:prstGeom prst="rect">
            <a:avLst/>
          </a:prstGeom>
          <a:solidFill>
            <a:srgbClr val="0C4DA1"/>
          </a:solidFill>
        </p:spPr>
        <p:txBody>
          <a:bodyPr lIns="0" tIns="0" rIns="0" bIns="0">
            <a:noAutofit/>
          </a:bodyPr>
          <a:lstStyle/>
          <a:p>
            <a:pPr indent="0">
              <a:lnSpc>
                <a:spcPct val="115000"/>
              </a:lnSpc>
              <a:defRPr sz="2700" b="1">
                <a:solidFill>
                  <a:srgbClr val="FFFFFF"/>
                </a:solidFill>
                <a:latin typeface="Tahoma"/>
              </a:defRPr>
            </a:pPr>
            <a:r>
              <a:rPr sz="1800"/>
              <a:t>Αποφύγετε τη σπατάλη τροφίμων: Αποθηκεύστε τα φρούτα σας σωστά!</a:t>
            </a:r>
          </a:p>
        </p:txBody>
      </p:sp>
      <p:sp>
        <p:nvSpPr>
          <p:cNvPr id="7" name="Прямоугольник 6">
            <a:extLst>
              <a:ext uri="{FF2B5EF4-FFF2-40B4-BE49-F238E27FC236}">
                <a16:creationId xmlns:a16="http://schemas.microsoft.com/office/drawing/2014/main" id="{F885E51C-8EB7-45CB-A221-99EAA94C28AA}"/>
              </a:ext>
            </a:extLst>
          </p:cNvPr>
          <p:cNvSpPr/>
          <p:nvPr/>
        </p:nvSpPr>
        <p:spPr>
          <a:xfrm>
            <a:off x="6159500" y="1917700"/>
            <a:ext cx="838200" cy="251460"/>
          </a:xfrm>
          <a:prstGeom prst="rect">
            <a:avLst/>
          </a:prstGeom>
          <a:solidFill>
            <a:srgbClr val="FFFFFF"/>
          </a:solidFill>
        </p:spPr>
        <p:txBody>
          <a:bodyPr wrap="none" lIns="0" tIns="0" rIns="0" bIns="0">
            <a:noAutofit/>
          </a:bodyPr>
          <a:lstStyle/>
          <a:p>
            <a:pPr indent="0">
              <a:defRPr sz="1400" b="1">
                <a:latin typeface="Tahoma"/>
              </a:defRPr>
            </a:pPr>
            <a:r>
              <a:rPr sz="1050"/>
              <a:t>Πάγκος</a:t>
            </a:r>
          </a:p>
        </p:txBody>
      </p:sp>
      <p:sp>
        <p:nvSpPr>
          <p:cNvPr id="8" name="Прямоугольник 7">
            <a:extLst>
              <a:ext uri="{FF2B5EF4-FFF2-40B4-BE49-F238E27FC236}">
                <a16:creationId xmlns:a16="http://schemas.microsoft.com/office/drawing/2014/main" id="{9003DA59-A92C-4683-8D72-520A0562C8BA}"/>
              </a:ext>
            </a:extLst>
          </p:cNvPr>
          <p:cNvSpPr/>
          <p:nvPr/>
        </p:nvSpPr>
        <p:spPr>
          <a:xfrm>
            <a:off x="5621020" y="5293360"/>
            <a:ext cx="1897380" cy="916940"/>
          </a:xfrm>
          <a:prstGeom prst="rect">
            <a:avLst/>
          </a:prstGeom>
          <a:solidFill>
            <a:srgbClr val="FFFFFF"/>
          </a:solidFill>
        </p:spPr>
        <p:txBody>
          <a:bodyPr lIns="0" tIns="0" rIns="0" bIns="0">
            <a:noAutofit/>
          </a:bodyPr>
          <a:lstStyle/>
          <a:p>
            <a:pPr indent="0" algn="ctr">
              <a:lnSpc>
                <a:spcPct val="115000"/>
              </a:lnSpc>
              <a:defRPr sz="1200" b="1">
                <a:latin typeface="Tahoma"/>
              </a:defRPr>
            </a:pPr>
            <a:r>
              <a:rPr sz="1000"/>
              <a:t>Αποθηκεύστε τις μπανάνες μακριά από άλλα φρούτα και λαχανικά, διαφορετικά τα τελευταία θα ωριμάσουν γρήγορα!</a:t>
            </a:r>
          </a:p>
        </p:txBody>
      </p:sp>
      <p:sp>
        <p:nvSpPr>
          <p:cNvPr id="9" name="Прямоугольник 8">
            <a:extLst>
              <a:ext uri="{FF2B5EF4-FFF2-40B4-BE49-F238E27FC236}">
                <a16:creationId xmlns:a16="http://schemas.microsoft.com/office/drawing/2014/main" id="{34E76340-8753-46EC-B7C6-BE7B90302611}"/>
              </a:ext>
            </a:extLst>
          </p:cNvPr>
          <p:cNvSpPr/>
          <p:nvPr/>
        </p:nvSpPr>
        <p:spPr>
          <a:xfrm>
            <a:off x="7810500" y="1910080"/>
            <a:ext cx="1739900" cy="835660"/>
          </a:xfrm>
          <a:prstGeom prst="rect">
            <a:avLst/>
          </a:prstGeom>
          <a:solidFill>
            <a:srgbClr val="FFFFFF"/>
          </a:solidFill>
        </p:spPr>
        <p:txBody>
          <a:bodyPr lIns="0" tIns="0" rIns="0" bIns="0">
            <a:noAutofit/>
          </a:bodyPr>
          <a:lstStyle/>
          <a:p>
            <a:pPr indent="0" algn="ctr">
              <a:lnSpc>
                <a:spcPct val="123000"/>
              </a:lnSpc>
              <a:defRPr sz="1400" b="1">
                <a:latin typeface="Tahoma"/>
              </a:defRPr>
            </a:pPr>
            <a:r>
              <a:rPr sz="1050"/>
              <a:t>Αφήστε τα στον πάγκο να ωριμάσουν και αποθηκεύστε τα στο ψυγείο</a:t>
            </a:r>
          </a:p>
        </p:txBody>
      </p:sp>
      <p:sp>
        <p:nvSpPr>
          <p:cNvPr id="10" name="Прямоугольник 9">
            <a:extLst>
              <a:ext uri="{FF2B5EF4-FFF2-40B4-BE49-F238E27FC236}">
                <a16:creationId xmlns:a16="http://schemas.microsoft.com/office/drawing/2014/main" id="{8C5B0676-1686-4E70-B7AE-9E0FE9E063F3}"/>
              </a:ext>
            </a:extLst>
          </p:cNvPr>
          <p:cNvSpPr/>
          <p:nvPr/>
        </p:nvSpPr>
        <p:spPr>
          <a:xfrm>
            <a:off x="7785100" y="5298440"/>
            <a:ext cx="1803400" cy="1120140"/>
          </a:xfrm>
          <a:prstGeom prst="rect">
            <a:avLst/>
          </a:prstGeom>
          <a:solidFill>
            <a:srgbClr val="FFFFFF"/>
          </a:solidFill>
        </p:spPr>
        <p:txBody>
          <a:bodyPr lIns="0" tIns="0" rIns="0" bIns="0">
            <a:noAutofit/>
          </a:bodyPr>
          <a:lstStyle/>
          <a:p>
            <a:pPr indent="0" algn="ctr">
              <a:lnSpc>
                <a:spcPct val="118000"/>
              </a:lnSpc>
              <a:defRPr sz="1200" b="1">
                <a:latin typeface="Tahoma"/>
              </a:defRPr>
            </a:pPr>
            <a:r>
              <a:rPr sz="1000"/>
              <a:t>Βερίκοκα, πεπόνια, ακτινίδια, μάνγκο, ροδάκινα, αχλάδια, ανανάδες, δαμάσκηνα, καρπούζια</a:t>
            </a:r>
          </a:p>
        </p:txBody>
      </p:sp>
      <p:sp>
        <p:nvSpPr>
          <p:cNvPr id="11" name="Прямоугольник 10">
            <a:extLst>
              <a:ext uri="{FF2B5EF4-FFF2-40B4-BE49-F238E27FC236}">
                <a16:creationId xmlns:a16="http://schemas.microsoft.com/office/drawing/2014/main" id="{238E1AC3-A759-40DD-825E-5F2EADF9D39F}"/>
              </a:ext>
            </a:extLst>
          </p:cNvPr>
          <p:cNvSpPr/>
          <p:nvPr/>
        </p:nvSpPr>
        <p:spPr>
          <a:xfrm>
            <a:off x="10459720" y="1910080"/>
            <a:ext cx="680720" cy="307340"/>
          </a:xfrm>
          <a:prstGeom prst="rect">
            <a:avLst/>
          </a:prstGeom>
          <a:solidFill>
            <a:srgbClr val="FFFFFF"/>
          </a:solidFill>
        </p:spPr>
        <p:txBody>
          <a:bodyPr wrap="none" lIns="0" tIns="0" rIns="0" bIns="0">
            <a:noAutofit/>
          </a:bodyPr>
          <a:lstStyle/>
          <a:p>
            <a:pPr indent="0" algn="r">
              <a:defRPr sz="1400" b="1">
                <a:latin typeface="Tahoma"/>
              </a:defRPr>
            </a:pPr>
            <a:r>
              <a:rPr sz="1050"/>
              <a:t>Ψυγείο</a:t>
            </a:r>
          </a:p>
        </p:txBody>
      </p:sp>
      <p:sp>
        <p:nvSpPr>
          <p:cNvPr id="12" name="Прямоугольник 11">
            <a:extLst>
              <a:ext uri="{FF2B5EF4-FFF2-40B4-BE49-F238E27FC236}">
                <a16:creationId xmlns:a16="http://schemas.microsoft.com/office/drawing/2014/main" id="{97591DA5-2709-42FC-9116-3EC2C0B231BF}"/>
              </a:ext>
            </a:extLst>
          </p:cNvPr>
          <p:cNvSpPr/>
          <p:nvPr/>
        </p:nvSpPr>
        <p:spPr>
          <a:xfrm>
            <a:off x="9908540" y="5288280"/>
            <a:ext cx="1778000" cy="487680"/>
          </a:xfrm>
          <a:prstGeom prst="rect">
            <a:avLst/>
          </a:prstGeom>
          <a:solidFill>
            <a:srgbClr val="FFFFFF"/>
          </a:solidFill>
        </p:spPr>
        <p:txBody>
          <a:bodyPr lIns="0" tIns="0" rIns="0" bIns="0">
            <a:noAutofit/>
          </a:bodyPr>
          <a:lstStyle/>
          <a:p>
            <a:pPr indent="0" algn="ctr">
              <a:lnSpc>
                <a:spcPct val="119000"/>
              </a:lnSpc>
              <a:defRPr sz="1200" b="1">
                <a:latin typeface="Tahoma"/>
              </a:defRPr>
            </a:pPr>
            <a:r>
              <a:rPr sz="1000"/>
              <a:t>Κεράσια, εσπεριδοειδή, σταφύλια, μούρα</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g13997ca9e4d_0_1339"/>
          <p:cNvSpPr txBox="1">
            <a:spLocks noGrp="1"/>
          </p:cNvSpPr>
          <p:nvPr>
            <p:ph type="body" idx="1"/>
          </p:nvPr>
        </p:nvSpPr>
        <p:spPr>
          <a:xfrm>
            <a:off x="2519706" y="969378"/>
            <a:ext cx="9434550" cy="1140453"/>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pPr>
            <a:r>
              <a:rPr lang="nl-NL" sz="3200" b="1" dirty="0">
                <a:solidFill>
                  <a:srgbClr val="FFFFFF"/>
                </a:solidFill>
                <a:latin typeface="Calibri" panose="020F0502020204030204" pitchFamily="34" charset="0"/>
                <a:cs typeface="Calibri" panose="020F0502020204030204" pitchFamily="34" charset="0"/>
              </a:rPr>
              <a:t>8.	</a:t>
            </a:r>
            <a:r>
              <a:rPr lang="el-GR" sz="3200" b="1" dirty="0">
                <a:solidFill>
                  <a:srgbClr val="FFFFFF"/>
                </a:solidFill>
                <a:latin typeface="Calibri" panose="020F0502020204030204" pitchFamily="34" charset="0"/>
                <a:cs typeface="Calibri" panose="020F0502020204030204" pitchFamily="34" charset="0"/>
              </a:rPr>
              <a:t>Ποιό λαχανικό </a:t>
            </a:r>
            <a:r>
              <a:rPr lang="el-GR" sz="3200" b="1" u="sng" dirty="0">
                <a:solidFill>
                  <a:srgbClr val="FFFFFF"/>
                </a:solidFill>
                <a:latin typeface="Calibri" panose="020F0502020204030204" pitchFamily="34" charset="0"/>
                <a:cs typeface="Calibri" panose="020F0502020204030204" pitchFamily="34" charset="0"/>
              </a:rPr>
              <a:t>πρέπει</a:t>
            </a:r>
            <a:r>
              <a:rPr lang="el-GR" sz="3200" b="1" dirty="0">
                <a:solidFill>
                  <a:srgbClr val="FFFFFF"/>
                </a:solidFill>
                <a:latin typeface="Calibri" panose="020F0502020204030204" pitchFamily="34" charset="0"/>
                <a:cs typeface="Calibri" panose="020F0502020204030204" pitchFamily="34" charset="0"/>
              </a:rPr>
              <a:t> να αποθηκεύεται στο ψυγείο</a:t>
            </a:r>
            <a:r>
              <a:rPr lang="en-GB" sz="3200" b="1" dirty="0">
                <a:solidFill>
                  <a:srgbClr val="FFFFFF"/>
                </a:solidFill>
                <a:latin typeface="Calibri" panose="020F0502020204030204" pitchFamily="34" charset="0"/>
                <a:cs typeface="Calibri" panose="020F0502020204030204" pitchFamily="34" charset="0"/>
              </a:rPr>
              <a:t>;</a:t>
            </a:r>
            <a:endParaRPr sz="3200" b="1" dirty="0">
              <a:solidFill>
                <a:srgbClr val="FFFFFF"/>
              </a:solidFill>
              <a:latin typeface="Calibri" panose="020F0502020204030204" pitchFamily="34" charset="0"/>
              <a:cs typeface="Calibri" panose="020F0502020204030204" pitchFamily="34" charset="0"/>
            </a:endParaRPr>
          </a:p>
        </p:txBody>
      </p:sp>
      <p:sp>
        <p:nvSpPr>
          <p:cNvPr id="428" name="Google Shape;428;g13997ca9e4d_0_1339"/>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nl-NL"/>
              <a:t>27</a:t>
            </a:fld>
            <a:endParaRPr/>
          </a:p>
        </p:txBody>
      </p:sp>
      <p:sp>
        <p:nvSpPr>
          <p:cNvPr id="2" name="Google Shape;305;g129c958213a_0_123">
            <a:extLst>
              <a:ext uri="{FF2B5EF4-FFF2-40B4-BE49-F238E27FC236}">
                <a16:creationId xmlns:a16="http://schemas.microsoft.com/office/drawing/2014/main" id="{86BFC712-DE1E-11E7-8649-3F30B90FCC6E}"/>
              </a:ext>
            </a:extLst>
          </p:cNvPr>
          <p:cNvSpPr txBox="1"/>
          <p:nvPr/>
        </p:nvSpPr>
        <p:spPr>
          <a:xfrm>
            <a:off x="745300" y="2241500"/>
            <a:ext cx="10926600" cy="3647122"/>
          </a:xfrm>
          <a:prstGeom prst="rect">
            <a:avLst/>
          </a:prstGeom>
          <a:noFill/>
          <a:ln>
            <a:noFill/>
          </a:ln>
        </p:spPr>
        <p:txBody>
          <a:bodyPr spcFirstLastPara="1" wrap="square" lIns="91425" tIns="91425" rIns="91425" bIns="91425" anchor="t" anchorCtr="0">
            <a:spAutoFit/>
          </a:bodyPr>
          <a:lstStyle/>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l-GR" sz="2500" b="0" i="0" u="none" strike="noStrike" cap="none" dirty="0">
                <a:solidFill>
                  <a:schemeClr val="bg1"/>
                </a:solidFill>
                <a:latin typeface="Calibri"/>
                <a:ea typeface="Calibri"/>
                <a:cs typeface="Calibri"/>
                <a:sym typeface="Calibri"/>
              </a:rPr>
              <a:t>1. Σκόρδο</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l-GR" dirty="0">
                <a:solidFill>
                  <a:schemeClr val="bg1"/>
                </a:solidFill>
              </a:rPr>
              <a:t>2. </a:t>
            </a:r>
            <a:r>
              <a:rPr dirty="0">
                <a:solidFill>
                  <a:schemeClr val="bg1"/>
                </a:solidFill>
              </a:rPr>
              <a:t>Πα</a:t>
            </a:r>
            <a:r>
              <a:rPr dirty="0" err="1">
                <a:solidFill>
                  <a:schemeClr val="bg1"/>
                </a:solidFill>
              </a:rPr>
              <a:t>τάτες</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l-GR" dirty="0">
                <a:solidFill>
                  <a:schemeClr val="bg1"/>
                </a:solidFill>
              </a:rPr>
              <a:t>3. </a:t>
            </a:r>
            <a:r>
              <a:rPr dirty="0" err="1">
                <a:solidFill>
                  <a:schemeClr val="bg1"/>
                </a:solidFill>
              </a:rPr>
              <a:t>Κρεμμύδι</a:t>
            </a:r>
            <a:r>
              <a:rPr dirty="0">
                <a:solidFill>
                  <a:schemeClr val="bg1"/>
                </a:solidFill>
              </a:rPr>
              <a:t>α</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l-GR" dirty="0">
                <a:solidFill>
                  <a:schemeClr val="bg1"/>
                </a:solidFill>
              </a:rPr>
              <a:t>4. </a:t>
            </a:r>
            <a:r>
              <a:rPr dirty="0">
                <a:solidFill>
                  <a:schemeClr val="bg1"/>
                </a:solidFill>
              </a:rPr>
              <a:t>Κα</a:t>
            </a:r>
            <a:r>
              <a:rPr dirty="0" err="1">
                <a:solidFill>
                  <a:schemeClr val="bg1"/>
                </a:solidFill>
              </a:rPr>
              <a:t>νέν</a:t>
            </a:r>
            <a:r>
              <a:rPr dirty="0">
                <a:solidFill>
                  <a:schemeClr val="bg1"/>
                </a:solidFill>
              </a:rPr>
              <a:t>α</a:t>
            </a:r>
            <a:r>
              <a:rPr lang="en-GB" dirty="0">
                <a:solidFill>
                  <a:schemeClr val="bg1"/>
                </a:solidFill>
              </a:rPr>
              <a:t> </a:t>
            </a:r>
            <a:r>
              <a:rPr lang="el-GR" dirty="0">
                <a:solidFill>
                  <a:schemeClr val="bg1"/>
                </a:solidFill>
              </a:rPr>
              <a:t>από τα πιο πάνω</a:t>
            </a:r>
            <a:endParaRPr sz="2500" b="0" i="0" u="none" strike="noStrike" cap="none" dirty="0">
              <a:solidFill>
                <a:schemeClr val="bg1"/>
              </a:solidFill>
              <a:latin typeface="Calibri"/>
              <a:ea typeface="Calibri"/>
              <a:cs typeface="Calibri"/>
              <a:sym typeface="Calibri"/>
            </a:endParaRPr>
          </a:p>
          <a:p>
            <a:pPr marL="0" marR="0" lvl="0" indent="0" algn="l" rtl="0">
              <a:lnSpc>
                <a:spcPct val="150000"/>
              </a:lnSpc>
              <a:spcBef>
                <a:spcPts val="0"/>
              </a:spcBef>
              <a:spcAft>
                <a:spcPts val="0"/>
              </a:spcAft>
              <a:buClr>
                <a:srgbClr val="000000"/>
              </a:buClr>
              <a:buSzPts val="2500"/>
              <a:buFont typeface="Arial"/>
              <a:buNone/>
            </a:pPr>
            <a:endParaRPr sz="2500" b="0" i="0" u="none" strike="noStrike" cap="none" dirty="0">
              <a:solidFill>
                <a:srgbClr val="000000"/>
              </a:solidFill>
              <a:latin typeface="Calibri"/>
              <a:ea typeface="Calibri"/>
              <a:cs typeface="Calibri"/>
              <a:sym typeface="Calibri"/>
            </a:endParaRPr>
          </a:p>
          <a:p>
            <a:pPr marL="457200" marR="0" lvl="0" indent="0" algn="l" rtl="0">
              <a:lnSpc>
                <a:spcPct val="150000"/>
              </a:lnSpc>
              <a:spcBef>
                <a:spcPts val="0"/>
              </a:spcBef>
              <a:spcAft>
                <a:spcPts val="0"/>
              </a:spcAft>
              <a:buClr>
                <a:srgbClr val="000000"/>
              </a:buClr>
              <a:buSzPts val="2500"/>
              <a:buFont typeface="Arial"/>
              <a:buNone/>
            </a:pPr>
            <a:endParaRPr sz="2500" b="0" i="0" u="none" strike="noStrike" cap="none" dirty="0">
              <a:solidFill>
                <a:srgbClr val="000000"/>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g129c958213a_0_117"/>
          <p:cNvSpPr txBox="1">
            <a:spLocks noGrp="1"/>
          </p:cNvSpPr>
          <p:nvPr>
            <p:ph type="body" idx="1"/>
          </p:nvPr>
        </p:nvSpPr>
        <p:spPr>
          <a:xfrm>
            <a:off x="155575" y="872007"/>
            <a:ext cx="4993800" cy="4722036"/>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300"/>
            </a:pPr>
            <a:r>
              <a:rPr sz="2800" dirty="0" err="1"/>
              <a:t>Σε</a:t>
            </a:r>
            <a:r>
              <a:rPr sz="2800" dirty="0"/>
              <a:t> α</a:t>
            </a:r>
            <a:r>
              <a:rPr sz="2800" dirty="0" err="1"/>
              <a:t>ντίθεση</a:t>
            </a:r>
            <a:r>
              <a:rPr sz="2800" dirty="0"/>
              <a:t> </a:t>
            </a:r>
            <a:r>
              <a:rPr sz="2800" dirty="0" err="1"/>
              <a:t>με</a:t>
            </a:r>
            <a:r>
              <a:rPr sz="2800" dirty="0"/>
              <a:t> τα π</a:t>
            </a:r>
            <a:r>
              <a:rPr sz="2800" dirty="0" err="1"/>
              <a:t>ερισσότερ</a:t>
            </a:r>
            <a:r>
              <a:rPr sz="2800" dirty="0"/>
              <a:t>α λαχανικά –τα οποία θα πρέπει να αποθηκεύονται στο ψυγείο– το σκόρδο, η πατάτα, το κρεμμύδι, η κολοκύθα και άλλα ριζώδη λαχανικά θα πρέπει να διατηρούνται </a:t>
            </a:r>
            <a:r>
              <a:rPr sz="2800" b="1" u="sng" dirty="0"/>
              <a:t>σε δροσερό και σκοτεινό μέρος </a:t>
            </a:r>
            <a:r>
              <a:rPr sz="2800" dirty="0"/>
              <a:t>(όπως ντουλάπια ή κελάρια) για να αποφύγετε την εκβλάστηση. </a:t>
            </a:r>
          </a:p>
        </p:txBody>
      </p:sp>
      <p:sp>
        <p:nvSpPr>
          <p:cNvPr id="312" name="Google Shape;312;g129c958213a_0_117"/>
          <p:cNvSpPr/>
          <p:nvPr/>
        </p:nvSpPr>
        <p:spPr>
          <a:xfrm>
            <a:off x="9173500" y="1876475"/>
            <a:ext cx="2407200" cy="4096500"/>
          </a:xfrm>
          <a:prstGeom prst="roundRect">
            <a:avLst>
              <a:gd name="adj" fmla="val 16667"/>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050" b="0" i="0" u="none" strike="noStrike" cap="none">
              <a:solidFill>
                <a:srgbClr val="000000"/>
              </a:solidFill>
              <a:latin typeface="Arial"/>
              <a:ea typeface="Arial"/>
              <a:cs typeface="Arial"/>
              <a:sym typeface="Arial"/>
            </a:endParaRPr>
          </a:p>
        </p:txBody>
      </p:sp>
      <p:pic>
        <p:nvPicPr>
          <p:cNvPr id="5" name="Рисунок 4">
            <a:extLst>
              <a:ext uri="{FF2B5EF4-FFF2-40B4-BE49-F238E27FC236}">
                <a16:creationId xmlns:a16="http://schemas.microsoft.com/office/drawing/2014/main" id="{63B3F7A0-A268-48BB-A87D-DBB0928A302A}"/>
              </a:ext>
            </a:extLst>
          </p:cNvPr>
          <p:cNvPicPr>
            <a:picLocks noChangeAspect="1"/>
          </p:cNvPicPr>
          <p:nvPr/>
        </p:nvPicPr>
        <p:blipFill>
          <a:blip r:embed="rId3"/>
          <a:stretch>
            <a:fillRect/>
          </a:stretch>
        </p:blipFill>
        <p:spPr>
          <a:xfrm>
            <a:off x="5372100" y="99568"/>
            <a:ext cx="6667500" cy="6578600"/>
          </a:xfrm>
          <a:prstGeom prst="rect">
            <a:avLst/>
          </a:prstGeom>
        </p:spPr>
      </p:pic>
      <p:sp>
        <p:nvSpPr>
          <p:cNvPr id="6" name="Прямоугольник 5">
            <a:extLst>
              <a:ext uri="{FF2B5EF4-FFF2-40B4-BE49-F238E27FC236}">
                <a16:creationId xmlns:a16="http://schemas.microsoft.com/office/drawing/2014/main" id="{4335EB04-6D1A-4A1A-A6CE-2BB8DE559D5E}"/>
              </a:ext>
            </a:extLst>
          </p:cNvPr>
          <p:cNvSpPr/>
          <p:nvPr/>
        </p:nvSpPr>
        <p:spPr>
          <a:xfrm>
            <a:off x="5539740" y="513080"/>
            <a:ext cx="4861560" cy="977900"/>
          </a:xfrm>
          <a:prstGeom prst="rect">
            <a:avLst/>
          </a:prstGeom>
          <a:solidFill>
            <a:srgbClr val="0C4DA2"/>
          </a:solidFill>
        </p:spPr>
        <p:txBody>
          <a:bodyPr lIns="0" tIns="0" rIns="0" bIns="0">
            <a:noAutofit/>
          </a:bodyPr>
          <a:lstStyle/>
          <a:p>
            <a:pPr indent="0">
              <a:lnSpc>
                <a:spcPct val="115000"/>
              </a:lnSpc>
              <a:defRPr sz="2700" b="1">
                <a:solidFill>
                  <a:srgbClr val="FFFFFF"/>
                </a:solidFill>
                <a:latin typeface="Tahoma"/>
              </a:defRPr>
            </a:pPr>
            <a:r>
              <a:rPr sz="1800"/>
              <a:t>Αποφύγετε τη σπατάλη τροφίμων: Αποθηκεύστε τα λαχανικά σας σωστά!</a:t>
            </a:r>
          </a:p>
        </p:txBody>
      </p:sp>
      <p:sp>
        <p:nvSpPr>
          <p:cNvPr id="7" name="Прямоугольник 6">
            <a:extLst>
              <a:ext uri="{FF2B5EF4-FFF2-40B4-BE49-F238E27FC236}">
                <a16:creationId xmlns:a16="http://schemas.microsoft.com/office/drawing/2014/main" id="{EA753145-E7E0-4FE2-BD86-5B79F98A99E4}"/>
              </a:ext>
            </a:extLst>
          </p:cNvPr>
          <p:cNvSpPr/>
          <p:nvPr/>
        </p:nvSpPr>
        <p:spPr>
          <a:xfrm>
            <a:off x="6459220" y="1981200"/>
            <a:ext cx="1158240" cy="495300"/>
          </a:xfrm>
          <a:prstGeom prst="rect">
            <a:avLst/>
          </a:prstGeom>
          <a:solidFill>
            <a:srgbClr val="FFFFFF"/>
          </a:solidFill>
        </p:spPr>
        <p:txBody>
          <a:bodyPr wrap="none" lIns="0" tIns="0" rIns="0" bIns="0">
            <a:noAutofit/>
          </a:bodyPr>
          <a:lstStyle/>
          <a:p>
            <a:pPr indent="0">
              <a:defRPr sz="2700" b="1">
                <a:latin typeface="Tahoma"/>
              </a:defRPr>
            </a:pPr>
            <a:r>
              <a:rPr sz="1800"/>
              <a:t>Ψυγείο</a:t>
            </a:r>
          </a:p>
        </p:txBody>
      </p:sp>
      <p:sp>
        <p:nvSpPr>
          <p:cNvPr id="8" name="Прямоугольник 7">
            <a:extLst>
              <a:ext uri="{FF2B5EF4-FFF2-40B4-BE49-F238E27FC236}">
                <a16:creationId xmlns:a16="http://schemas.microsoft.com/office/drawing/2014/main" id="{193F3A8B-1AF0-4009-AD83-66927ECAD06D}"/>
              </a:ext>
            </a:extLst>
          </p:cNvPr>
          <p:cNvSpPr/>
          <p:nvPr/>
        </p:nvSpPr>
        <p:spPr>
          <a:xfrm>
            <a:off x="9415780" y="1998980"/>
            <a:ext cx="1854200" cy="833120"/>
          </a:xfrm>
          <a:prstGeom prst="rect">
            <a:avLst/>
          </a:prstGeom>
          <a:solidFill>
            <a:srgbClr val="FFFFFF"/>
          </a:solidFill>
        </p:spPr>
        <p:txBody>
          <a:bodyPr lIns="0" tIns="0" rIns="0" bIns="0">
            <a:noAutofit/>
          </a:bodyPr>
          <a:lstStyle/>
          <a:p>
            <a:pPr indent="0" algn="ctr">
              <a:lnSpc>
                <a:spcPct val="87000"/>
              </a:lnSpc>
              <a:defRPr sz="2700" b="1">
                <a:latin typeface="Tahoma"/>
              </a:defRPr>
            </a:pPr>
            <a:r>
              <a:rPr sz="1800"/>
              <a:t>Δροσερό και σκοτεινό μέρος</a:t>
            </a:r>
          </a:p>
        </p:txBody>
      </p:sp>
      <p:sp>
        <p:nvSpPr>
          <p:cNvPr id="9" name="Прямоугольник 8">
            <a:extLst>
              <a:ext uri="{FF2B5EF4-FFF2-40B4-BE49-F238E27FC236}">
                <a16:creationId xmlns:a16="http://schemas.microsoft.com/office/drawing/2014/main" id="{BF812092-DD23-4C8E-9617-49FF0FA12915}"/>
              </a:ext>
            </a:extLst>
          </p:cNvPr>
          <p:cNvSpPr/>
          <p:nvPr/>
        </p:nvSpPr>
        <p:spPr>
          <a:xfrm>
            <a:off x="5678904" y="6095999"/>
            <a:ext cx="6043195" cy="495301"/>
          </a:xfrm>
          <a:prstGeom prst="rect">
            <a:avLst/>
          </a:prstGeom>
          <a:solidFill>
            <a:srgbClr val="68B845"/>
          </a:solidFill>
        </p:spPr>
        <p:txBody>
          <a:bodyPr lIns="0" tIns="0" rIns="0" bIns="0">
            <a:noAutofit/>
          </a:bodyPr>
          <a:lstStyle/>
          <a:p>
            <a:pPr indent="0" algn="ctr">
              <a:lnSpc>
                <a:spcPct val="119000"/>
              </a:lnSpc>
              <a:defRPr sz="1200" b="1">
                <a:solidFill>
                  <a:srgbClr val="FFFFFF"/>
                </a:solidFill>
                <a:latin typeface="Tahoma"/>
              </a:defRPr>
            </a:pPr>
            <a:r>
              <a:rPr sz="1000" dirty="0"/>
              <a:t>Τα </a:t>
            </a:r>
            <a:r>
              <a:rPr sz="1000" dirty="0" err="1"/>
              <a:t>φυτικά</a:t>
            </a:r>
            <a:r>
              <a:rPr sz="1000" dirty="0"/>
              <a:t> π</a:t>
            </a:r>
            <a:r>
              <a:rPr sz="1000" dirty="0" err="1"/>
              <a:t>ροϊόντ</a:t>
            </a:r>
            <a:r>
              <a:rPr sz="1000" dirty="0"/>
              <a:t>α που χρειάζονται ωρίμανση, όπως οι </a:t>
            </a:r>
            <a:r>
              <a:rPr lang="el-GR" sz="1000" dirty="0"/>
              <a:t>ν</a:t>
            </a:r>
            <a:r>
              <a:rPr sz="1000" dirty="0" err="1"/>
              <a:t>τομάτες</a:t>
            </a:r>
            <a:r>
              <a:rPr sz="1000" dirty="0"/>
              <a:t> και τα αβοκάντο, μπορούν να ωριμάσουν με φυσικό τρόπο σε θερμοκρασία δωματίου και στη συνέχεια να αποθηκευτούν στο ψυγείο, όπου μπορούν να διατηρηθούν περισσότερο.</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g13997ca9e4d_0_1357"/>
          <p:cNvSpPr txBox="1">
            <a:spLocks noGrp="1"/>
          </p:cNvSpPr>
          <p:nvPr>
            <p:ph type="body" idx="1"/>
          </p:nvPr>
        </p:nvSpPr>
        <p:spPr>
          <a:xfrm>
            <a:off x="2757450" y="1026674"/>
            <a:ext cx="8983446" cy="1085589"/>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pPr>
            <a:r>
              <a:rPr lang="nl-NL" sz="3200" b="1" dirty="0">
                <a:solidFill>
                  <a:srgbClr val="FFFFFF"/>
                </a:solidFill>
              </a:rPr>
              <a:t>9.	</a:t>
            </a:r>
            <a:r>
              <a:rPr lang="el-GR" sz="3200" b="1" dirty="0">
                <a:solidFill>
                  <a:srgbClr val="FFFFFF"/>
                </a:solidFill>
                <a:latin typeface="Calibri" panose="020F0502020204030204" pitchFamily="34" charset="0"/>
                <a:cs typeface="Calibri" panose="020F0502020204030204" pitchFamily="34" charset="0"/>
              </a:rPr>
              <a:t>Ποιά τρόφιμα δεν μπορούν να καταναλωθούν</a:t>
            </a:r>
            <a:r>
              <a:rPr lang="en-GB" sz="3200" b="1" dirty="0">
                <a:solidFill>
                  <a:srgbClr val="FFFFFF"/>
                </a:solidFill>
                <a:latin typeface="Calibri" panose="020F0502020204030204" pitchFamily="34" charset="0"/>
                <a:cs typeface="Calibri" panose="020F0502020204030204" pitchFamily="34" charset="0"/>
              </a:rPr>
              <a:t>; </a:t>
            </a:r>
            <a:endParaRPr sz="3200" b="1" dirty="0">
              <a:solidFill>
                <a:srgbClr val="FFFFFF"/>
              </a:solidFill>
            </a:endParaRPr>
          </a:p>
        </p:txBody>
      </p:sp>
      <p:sp>
        <p:nvSpPr>
          <p:cNvPr id="443" name="Google Shape;443;g13997ca9e4d_0_1357"/>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nl-NL"/>
              <a:t>29</a:t>
            </a:fld>
            <a:endParaRPr/>
          </a:p>
        </p:txBody>
      </p:sp>
      <p:sp>
        <p:nvSpPr>
          <p:cNvPr id="444" name="Google Shape;444;g13997ca9e4d_0_1357"/>
          <p:cNvSpPr txBox="1"/>
          <p:nvPr/>
        </p:nvSpPr>
        <p:spPr>
          <a:xfrm>
            <a:off x="1735900" y="2241500"/>
            <a:ext cx="10926600" cy="3070041"/>
          </a:xfrm>
          <a:prstGeom prst="rect">
            <a:avLst/>
          </a:prstGeom>
          <a:noFill/>
          <a:ln>
            <a:noFill/>
          </a:ln>
        </p:spPr>
        <p:txBody>
          <a:bodyPr spcFirstLastPara="1" wrap="square" lIns="91425" tIns="91425" rIns="91425" bIns="91425" anchor="t" anchorCtr="0">
            <a:spAutoFit/>
          </a:bodyPr>
          <a:lstStyle/>
          <a:p>
            <a:pPr marL="457200" marR="0" lvl="0" indent="-387350" algn="l" rtl="0">
              <a:lnSpc>
                <a:spcPct val="150000"/>
              </a:lnSpc>
              <a:spcBef>
                <a:spcPts val="0"/>
              </a:spcBef>
              <a:spcAft>
                <a:spcPts val="0"/>
              </a:spcAft>
              <a:buClr>
                <a:srgbClr val="FFFFFF"/>
              </a:buClr>
              <a:buSzPts val="2500"/>
              <a:buFont typeface="Titillium Web"/>
              <a:buAutoNum type="arabicPeriod"/>
            </a:pPr>
            <a:r>
              <a:rPr lang="el-GR" sz="25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rPr>
              <a:t>Φύλλα κουνουπι</a:t>
            </a:r>
            <a:r>
              <a:rPr lang="el-GR" sz="2500" dirty="0">
                <a:solidFill>
                  <a:srgbClr val="FFFFFF"/>
                </a:solidFill>
                <a:latin typeface="Calibri" panose="020F0502020204030204" pitchFamily="34" charset="0"/>
                <a:ea typeface="Titillium Web"/>
                <a:cs typeface="Calibri" panose="020F0502020204030204" pitchFamily="34" charset="0"/>
                <a:sym typeface="Titillium Web"/>
              </a:rPr>
              <a:t>διού</a:t>
            </a:r>
            <a:endParaRPr sz="25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endParaRPr>
          </a:p>
          <a:p>
            <a:pPr marL="457200" marR="0" lvl="0" indent="-387350" algn="l" rtl="0">
              <a:lnSpc>
                <a:spcPct val="150000"/>
              </a:lnSpc>
              <a:spcBef>
                <a:spcPts val="0"/>
              </a:spcBef>
              <a:spcAft>
                <a:spcPts val="0"/>
              </a:spcAft>
              <a:buClr>
                <a:srgbClr val="FFFFFF"/>
              </a:buClr>
              <a:buSzPts val="2500"/>
              <a:buFont typeface="Titillium Web"/>
              <a:buAutoNum type="arabicPeriod"/>
            </a:pPr>
            <a:r>
              <a:rPr lang="el-GR" sz="2500" dirty="0">
                <a:solidFill>
                  <a:srgbClr val="FFFFFF"/>
                </a:solidFill>
                <a:latin typeface="Calibri" panose="020F0502020204030204" pitchFamily="34" charset="0"/>
                <a:ea typeface="Titillium Web"/>
                <a:cs typeface="Calibri" panose="020F0502020204030204" pitchFamily="34" charset="0"/>
                <a:sym typeface="Titillium Web"/>
              </a:rPr>
              <a:t>Φύλλα καρότου</a:t>
            </a:r>
            <a:endParaRPr sz="25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endParaRPr>
          </a:p>
          <a:p>
            <a:pPr marL="457200" marR="0" lvl="0" indent="-387350" algn="l" rtl="0">
              <a:lnSpc>
                <a:spcPct val="150000"/>
              </a:lnSpc>
              <a:spcBef>
                <a:spcPts val="0"/>
              </a:spcBef>
              <a:spcAft>
                <a:spcPts val="0"/>
              </a:spcAft>
              <a:buClr>
                <a:srgbClr val="FFFFFF"/>
              </a:buClr>
              <a:buSzPts val="2500"/>
              <a:buFont typeface="Titillium Web"/>
              <a:buAutoNum type="arabicPeriod"/>
            </a:pPr>
            <a:r>
              <a:rPr lang="el-GR" sz="25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rPr>
              <a:t>Υγρό από το μαγείρεμα ρεβιθιών</a:t>
            </a:r>
            <a:endParaRPr sz="25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endParaRPr>
          </a:p>
          <a:p>
            <a:pPr marL="457200" marR="0" lvl="0" indent="-387350" algn="l" rtl="0">
              <a:lnSpc>
                <a:spcPct val="150000"/>
              </a:lnSpc>
              <a:spcBef>
                <a:spcPts val="0"/>
              </a:spcBef>
              <a:spcAft>
                <a:spcPts val="0"/>
              </a:spcAft>
              <a:buClr>
                <a:srgbClr val="FFFFFF"/>
              </a:buClr>
              <a:buSzPts val="2500"/>
              <a:buFont typeface="Titillium Web"/>
              <a:buAutoNum type="arabicPeriod"/>
            </a:pPr>
            <a:r>
              <a:rPr lang="el-GR" sz="2500" dirty="0">
                <a:solidFill>
                  <a:srgbClr val="FFFFFF"/>
                </a:solidFill>
                <a:latin typeface="Calibri" panose="020F0502020204030204" pitchFamily="34" charset="0"/>
                <a:ea typeface="Titillium Web"/>
                <a:cs typeface="Calibri" panose="020F0502020204030204" pitchFamily="34" charset="0"/>
                <a:sym typeface="Titillium Web"/>
              </a:rPr>
              <a:t>Σπόροι</a:t>
            </a:r>
            <a:r>
              <a:rPr lang="nl-NL" sz="25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rPr>
              <a:t> </a:t>
            </a:r>
            <a:r>
              <a:rPr lang="el-GR" sz="25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rPr>
              <a:t>μήλου</a:t>
            </a:r>
            <a:endParaRPr sz="2500" i="0" u="none" strike="noStrike" cap="none" dirty="0">
              <a:solidFill>
                <a:srgbClr val="FFFFFF"/>
              </a:solidFill>
              <a:latin typeface="Calibri" panose="020F0502020204030204" pitchFamily="34" charset="0"/>
              <a:ea typeface="Titillium Web"/>
              <a:cs typeface="Calibri" panose="020F0502020204030204" pitchFamily="34" charset="0"/>
              <a:sym typeface="Titillium Web"/>
            </a:endParaRPr>
          </a:p>
          <a:p>
            <a:pPr marL="457200" marR="0" lvl="0" indent="0" algn="l" rtl="0">
              <a:lnSpc>
                <a:spcPct val="150000"/>
              </a:lnSpc>
              <a:spcBef>
                <a:spcPts val="0"/>
              </a:spcBef>
              <a:spcAft>
                <a:spcPts val="0"/>
              </a:spcAft>
              <a:buClr>
                <a:srgbClr val="000000"/>
              </a:buClr>
              <a:buSzPts val="2500"/>
              <a:buFont typeface="Arial"/>
              <a:buNone/>
            </a:pPr>
            <a:endParaRPr sz="2500" i="0" u="none" strike="noStrike" cap="none" dirty="0">
              <a:solidFill>
                <a:srgbClr val="FFFFFF"/>
              </a:solidFill>
              <a:latin typeface="Titillium Web"/>
              <a:ea typeface="Titillium Web"/>
              <a:cs typeface="Titillium Web"/>
              <a:sym typeface="Titillium Web"/>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4"/>
          <p:cNvSpPr txBox="1">
            <a:spLocks noGrp="1"/>
          </p:cNvSpPr>
          <p:nvPr>
            <p:ph type="body" idx="1"/>
          </p:nvPr>
        </p:nvSpPr>
        <p:spPr>
          <a:xfrm>
            <a:off x="1102943" y="747994"/>
            <a:ext cx="8640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4000" b="1"/>
            </a:pPr>
            <a:r>
              <a:t>Ομαδική συζήτηση</a:t>
            </a:r>
            <a:endParaRPr sz="4000" b="1"/>
          </a:p>
        </p:txBody>
      </p:sp>
      <p:sp>
        <p:nvSpPr>
          <p:cNvPr id="152" name="Google Shape;152;p4"/>
          <p:cNvSpPr txBox="1">
            <a:spLocks noGrp="1"/>
          </p:cNvSpPr>
          <p:nvPr>
            <p:ph type="body" idx="2"/>
          </p:nvPr>
        </p:nvSpPr>
        <p:spPr>
          <a:xfrm>
            <a:off x="1572450" y="1513725"/>
            <a:ext cx="9047100" cy="2580300"/>
          </a:xfrm>
          <a:prstGeom prst="rect">
            <a:avLst/>
          </a:prstGeom>
          <a:noFill/>
          <a:ln>
            <a:noFill/>
          </a:ln>
        </p:spPr>
        <p:txBody>
          <a:bodyPr spcFirstLastPara="1" wrap="square" lIns="91425" tIns="45700" rIns="91425" bIns="45700" anchor="t" anchorCtr="0">
            <a:noAutofit/>
          </a:bodyPr>
          <a:lstStyle/>
          <a:p>
            <a:pPr marL="457200" lvl="0" indent="0" algn="l" rtl="0">
              <a:lnSpc>
                <a:spcPct val="113000"/>
              </a:lnSpc>
              <a:spcBef>
                <a:spcPts val="0"/>
              </a:spcBef>
              <a:spcAft>
                <a:spcPts val="0"/>
              </a:spcAft>
              <a:buSzPts val="2000"/>
              <a:buNone/>
            </a:pPr>
            <a:endParaRPr sz="3000" dirty="0"/>
          </a:p>
          <a:p>
            <a:pPr marL="457200" lvl="0" indent="0" algn="l" rtl="0">
              <a:lnSpc>
                <a:spcPct val="100000"/>
              </a:lnSpc>
              <a:spcBef>
                <a:spcPts val="0"/>
              </a:spcBef>
              <a:spcAft>
                <a:spcPts val="0"/>
              </a:spcAft>
              <a:buSzPts val="2000"/>
              <a:buNone/>
              <a:defRPr sz="2600"/>
            </a:pPr>
            <a:r>
              <a:rPr dirty="0" err="1"/>
              <a:t>Την</a:t>
            </a:r>
            <a:r>
              <a:rPr dirty="0"/>
              <a:t> επ</a:t>
            </a:r>
            <a:r>
              <a:rPr dirty="0" err="1"/>
              <a:t>όμενη</a:t>
            </a:r>
            <a:r>
              <a:rPr dirty="0"/>
              <a:t> εβ</a:t>
            </a:r>
            <a:r>
              <a:rPr dirty="0" err="1"/>
              <a:t>δομάδ</a:t>
            </a:r>
            <a:r>
              <a:rPr dirty="0"/>
              <a:t>α το </a:t>
            </a:r>
            <a:r>
              <a:rPr lang="el-GR" dirty="0"/>
              <a:t>Κ</a:t>
            </a:r>
            <a:r>
              <a:rPr dirty="0" err="1"/>
              <a:t>οινο</a:t>
            </a:r>
            <a:r>
              <a:rPr dirty="0"/>
              <a:t>βούλιο θα προτείνει έναν νόμο για τη δημιουργία μιας εθνικής ημέρας για την πρόληψη της σπατάλης τροφίμων. Μπ</a:t>
            </a:r>
            <a:r>
              <a:rPr dirty="0" err="1"/>
              <a:t>ορείτε</a:t>
            </a:r>
            <a:r>
              <a:rPr dirty="0"/>
              <a:t> να </a:t>
            </a:r>
            <a:r>
              <a:rPr dirty="0" err="1"/>
              <a:t>σκεφτείτε</a:t>
            </a:r>
            <a:r>
              <a:rPr dirty="0"/>
              <a:t> </a:t>
            </a:r>
            <a:r>
              <a:rPr lang="el-GR" dirty="0"/>
              <a:t>κάποιες</a:t>
            </a:r>
            <a:r>
              <a:rPr dirty="0"/>
              <a:t> π</a:t>
            </a:r>
            <a:r>
              <a:rPr dirty="0" err="1"/>
              <a:t>ολιτικές</a:t>
            </a:r>
            <a:r>
              <a:rPr dirty="0"/>
              <a:t> π</a:t>
            </a:r>
            <a:r>
              <a:rPr dirty="0" err="1"/>
              <a:t>ου</a:t>
            </a:r>
            <a:r>
              <a:rPr dirty="0"/>
              <a:t> θα μπ</a:t>
            </a:r>
            <a:r>
              <a:rPr dirty="0" err="1"/>
              <a:t>ορούσε</a:t>
            </a:r>
            <a:r>
              <a:rPr dirty="0"/>
              <a:t> να π</a:t>
            </a:r>
            <a:r>
              <a:rPr dirty="0" err="1"/>
              <a:t>ροτείνει</a:t>
            </a:r>
            <a:r>
              <a:rPr dirty="0"/>
              <a:t> </a:t>
            </a:r>
            <a:r>
              <a:rPr dirty="0" err="1"/>
              <a:t>το</a:t>
            </a:r>
            <a:r>
              <a:rPr dirty="0"/>
              <a:t> </a:t>
            </a:r>
            <a:r>
              <a:rPr lang="el-GR" dirty="0"/>
              <a:t>Κ</a:t>
            </a:r>
            <a:r>
              <a:rPr dirty="0" err="1"/>
              <a:t>οινο</a:t>
            </a:r>
            <a:r>
              <a:rPr dirty="0"/>
              <a:t>βούλιο εκείνη την ημέρα;</a:t>
            </a:r>
            <a:endParaRPr sz="2600" dirty="0"/>
          </a:p>
          <a:p>
            <a:pPr marL="457200" lvl="0" indent="0" algn="l" rtl="0">
              <a:lnSpc>
                <a:spcPct val="100000"/>
              </a:lnSpc>
              <a:spcBef>
                <a:spcPts val="1200"/>
              </a:spcBef>
              <a:spcAft>
                <a:spcPts val="0"/>
              </a:spcAft>
              <a:buSzPts val="2000"/>
              <a:buNone/>
            </a:pPr>
            <a:endParaRPr sz="2600" dirty="0"/>
          </a:p>
          <a:p>
            <a:pPr marL="457200" lvl="0" indent="0" algn="l" rtl="0">
              <a:lnSpc>
                <a:spcPct val="100000"/>
              </a:lnSpc>
              <a:spcBef>
                <a:spcPts val="1200"/>
              </a:spcBef>
              <a:spcAft>
                <a:spcPts val="1200"/>
              </a:spcAft>
              <a:buSzPts val="2000"/>
              <a:buNone/>
            </a:pPr>
            <a:endParaRPr sz="26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g129c958213a_0_128"/>
          <p:cNvSpPr txBox="1">
            <a:spLocks noGrp="1"/>
          </p:cNvSpPr>
          <p:nvPr>
            <p:ph type="body" idx="1"/>
          </p:nvPr>
        </p:nvSpPr>
        <p:spPr>
          <a:xfrm>
            <a:off x="158577" y="139699"/>
            <a:ext cx="4993800" cy="6132763"/>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300"/>
            </a:pPr>
            <a:r>
              <a:rPr sz="2800" dirty="0" err="1"/>
              <a:t>Οι</a:t>
            </a:r>
            <a:r>
              <a:rPr sz="2800" dirty="0"/>
              <a:t> σπ</a:t>
            </a:r>
            <a:r>
              <a:rPr sz="2800" dirty="0" err="1"/>
              <a:t>όροι</a:t>
            </a:r>
            <a:r>
              <a:rPr sz="2800" dirty="0"/>
              <a:t> </a:t>
            </a:r>
            <a:r>
              <a:rPr sz="2800" dirty="0" err="1"/>
              <a:t>μήλου</a:t>
            </a:r>
            <a:r>
              <a:rPr sz="2800" dirty="0"/>
              <a:t>, κα</a:t>
            </a:r>
            <a:r>
              <a:rPr sz="2800" dirty="0" err="1"/>
              <a:t>θώς</a:t>
            </a:r>
            <a:r>
              <a:rPr sz="2800" dirty="0"/>
              <a:t> και </a:t>
            </a:r>
            <a:r>
              <a:rPr sz="2800" dirty="0" err="1"/>
              <a:t>οι</a:t>
            </a:r>
            <a:r>
              <a:rPr sz="2800" dirty="0"/>
              <a:t> σπ</a:t>
            </a:r>
            <a:r>
              <a:rPr sz="2800" dirty="0" err="1"/>
              <a:t>όροι</a:t>
            </a:r>
            <a:r>
              <a:rPr sz="2800" dirty="0"/>
              <a:t> α</a:t>
            </a:r>
            <a:r>
              <a:rPr sz="2800" dirty="0" err="1"/>
              <a:t>χλ</a:t>
            </a:r>
            <a:r>
              <a:rPr sz="2800" dirty="0"/>
              <a:t>αδιών, </a:t>
            </a:r>
            <a:r>
              <a:rPr lang="el-GR" sz="2800" dirty="0"/>
              <a:t>χρυσόμηλων</a:t>
            </a:r>
            <a:r>
              <a:rPr sz="2800" dirty="0"/>
              <a:t>, ροδάκινων, δαμάσκηνων και κερασιών, περιέχουν αμυγδαλίνη, την οποία το σώμα μας μετατρέπει σε υδροκυάνιο μετά την κατανάλωση. </a:t>
            </a:r>
            <a:r>
              <a:rPr sz="2800" dirty="0" err="1"/>
              <a:t>Σε</a:t>
            </a:r>
            <a:r>
              <a:rPr sz="2800" dirty="0"/>
              <a:t> </a:t>
            </a:r>
            <a:r>
              <a:rPr sz="2800" dirty="0" err="1"/>
              <a:t>υψηλές</a:t>
            </a:r>
            <a:r>
              <a:rPr sz="2800" dirty="0"/>
              <a:t> π</a:t>
            </a:r>
            <a:r>
              <a:rPr sz="2800" dirty="0" err="1"/>
              <a:t>οσότητες</a:t>
            </a:r>
            <a:r>
              <a:rPr sz="2800" dirty="0"/>
              <a:t>, </a:t>
            </a:r>
            <a:r>
              <a:rPr sz="2800" dirty="0" err="1"/>
              <a:t>το</a:t>
            </a:r>
            <a:r>
              <a:rPr sz="2800" dirty="0"/>
              <a:t> </a:t>
            </a:r>
            <a:r>
              <a:rPr sz="2800" dirty="0" err="1"/>
              <a:t>υδροκυάνιο</a:t>
            </a:r>
            <a:r>
              <a:rPr sz="2800" dirty="0"/>
              <a:t> μπ</a:t>
            </a:r>
            <a:r>
              <a:rPr sz="2800" dirty="0" err="1"/>
              <a:t>ορεί</a:t>
            </a:r>
            <a:r>
              <a:rPr sz="2800" dirty="0"/>
              <a:t> να </a:t>
            </a:r>
            <a:r>
              <a:rPr sz="2800" dirty="0" err="1"/>
              <a:t>είν</a:t>
            </a:r>
            <a:r>
              <a:rPr sz="2800" dirty="0"/>
              <a:t>αι επιβλαβές για την υγεία, και αυτός είναι ο λόγος για τον οποίο είναι </a:t>
            </a:r>
            <a:r>
              <a:rPr sz="2800" b="1" u="sng" dirty="0"/>
              <a:t>καλύτερο να αποφεύγεται η κατανάλωση σπόρων μήλου</a:t>
            </a:r>
            <a:r>
              <a:rPr sz="2800" dirty="0"/>
              <a:t>.</a:t>
            </a:r>
          </a:p>
        </p:txBody>
      </p:sp>
      <p:pic>
        <p:nvPicPr>
          <p:cNvPr id="4" name="Рисунок 3">
            <a:extLst>
              <a:ext uri="{FF2B5EF4-FFF2-40B4-BE49-F238E27FC236}">
                <a16:creationId xmlns:a16="http://schemas.microsoft.com/office/drawing/2014/main" id="{EBC9C1D9-1C35-47E7-96C7-ADC5C80D3594}"/>
              </a:ext>
            </a:extLst>
          </p:cNvPr>
          <p:cNvPicPr>
            <a:picLocks noChangeAspect="1"/>
          </p:cNvPicPr>
          <p:nvPr/>
        </p:nvPicPr>
        <p:blipFill>
          <a:blip r:embed="rId3"/>
          <a:stretch>
            <a:fillRect/>
          </a:stretch>
        </p:blipFill>
        <p:spPr>
          <a:xfrm>
            <a:off x="5384800" y="112268"/>
            <a:ext cx="6616700" cy="6565900"/>
          </a:xfrm>
          <a:prstGeom prst="rect">
            <a:avLst/>
          </a:prstGeom>
        </p:spPr>
      </p:pic>
      <p:sp>
        <p:nvSpPr>
          <p:cNvPr id="5" name="Прямоугольник 4">
            <a:extLst>
              <a:ext uri="{FF2B5EF4-FFF2-40B4-BE49-F238E27FC236}">
                <a16:creationId xmlns:a16="http://schemas.microsoft.com/office/drawing/2014/main" id="{B274F7C6-829D-4AB4-A781-286621AA2201}"/>
              </a:ext>
            </a:extLst>
          </p:cNvPr>
          <p:cNvSpPr/>
          <p:nvPr/>
        </p:nvSpPr>
        <p:spPr>
          <a:xfrm>
            <a:off x="5562600" y="502920"/>
            <a:ext cx="3462020" cy="919480"/>
          </a:xfrm>
          <a:prstGeom prst="rect">
            <a:avLst/>
          </a:prstGeom>
          <a:solidFill>
            <a:srgbClr val="0C4DA1"/>
          </a:solidFill>
        </p:spPr>
        <p:txBody>
          <a:bodyPr lIns="0" tIns="0" rIns="0" bIns="0">
            <a:noAutofit/>
          </a:bodyPr>
          <a:lstStyle/>
          <a:p>
            <a:pPr indent="0">
              <a:lnSpc>
                <a:spcPct val="118000"/>
              </a:lnSpc>
              <a:defRPr sz="2700" b="1">
                <a:solidFill>
                  <a:srgbClr val="FFFFFF"/>
                </a:solidFill>
                <a:latin typeface="Tahoma"/>
              </a:defRPr>
            </a:pPr>
            <a:r>
              <a:rPr sz="1800"/>
              <a:t>Αποφύγετε τη σπατάλη τροφίμων: Χρησιμοποιήστε ολόκληρα τα τρόφιμα!</a:t>
            </a:r>
          </a:p>
        </p:txBody>
      </p:sp>
      <p:sp>
        <p:nvSpPr>
          <p:cNvPr id="6" name="Прямоугольник 5">
            <a:extLst>
              <a:ext uri="{FF2B5EF4-FFF2-40B4-BE49-F238E27FC236}">
                <a16:creationId xmlns:a16="http://schemas.microsoft.com/office/drawing/2014/main" id="{914EC7CE-1EDD-4F1F-A86E-BEC3585A7663}"/>
              </a:ext>
            </a:extLst>
          </p:cNvPr>
          <p:cNvSpPr/>
          <p:nvPr/>
        </p:nvSpPr>
        <p:spPr>
          <a:xfrm>
            <a:off x="5689600" y="1907540"/>
            <a:ext cx="1798320" cy="259080"/>
          </a:xfrm>
          <a:prstGeom prst="rect">
            <a:avLst/>
          </a:prstGeom>
          <a:solidFill>
            <a:srgbClr val="FFFFFF"/>
          </a:solidFill>
        </p:spPr>
        <p:txBody>
          <a:bodyPr wrap="none" lIns="0" tIns="0" rIns="0" bIns="0">
            <a:noAutofit/>
          </a:bodyPr>
          <a:lstStyle/>
          <a:p>
            <a:pPr indent="0">
              <a:defRPr sz="1400" b="1">
                <a:latin typeface="Tahoma"/>
              </a:defRPr>
            </a:pPr>
            <a:r>
              <a:rPr sz="1050"/>
              <a:t>Φύλλα κουνουπιδιού</a:t>
            </a:r>
          </a:p>
        </p:txBody>
      </p:sp>
      <p:sp>
        <p:nvSpPr>
          <p:cNvPr id="7" name="Прямоугольник 6">
            <a:extLst>
              <a:ext uri="{FF2B5EF4-FFF2-40B4-BE49-F238E27FC236}">
                <a16:creationId xmlns:a16="http://schemas.microsoft.com/office/drawing/2014/main" id="{2258C51E-A53D-4411-8736-17170770E458}"/>
              </a:ext>
            </a:extLst>
          </p:cNvPr>
          <p:cNvSpPr/>
          <p:nvPr/>
        </p:nvSpPr>
        <p:spPr>
          <a:xfrm>
            <a:off x="8011160" y="1907540"/>
            <a:ext cx="1351280" cy="309880"/>
          </a:xfrm>
          <a:prstGeom prst="rect">
            <a:avLst/>
          </a:prstGeom>
          <a:solidFill>
            <a:srgbClr val="FFFFFF"/>
          </a:solidFill>
        </p:spPr>
        <p:txBody>
          <a:bodyPr wrap="none" lIns="0" tIns="0" rIns="0" bIns="0">
            <a:noAutofit/>
          </a:bodyPr>
          <a:lstStyle/>
          <a:p>
            <a:pPr indent="0">
              <a:defRPr sz="1400" b="1">
                <a:latin typeface="Tahoma"/>
              </a:defRPr>
            </a:pPr>
            <a:r>
              <a:rPr sz="1050"/>
              <a:t>Φύλλα καρότου</a:t>
            </a:r>
          </a:p>
        </p:txBody>
      </p:sp>
      <p:sp>
        <p:nvSpPr>
          <p:cNvPr id="8" name="Прямоугольник 7">
            <a:extLst>
              <a:ext uri="{FF2B5EF4-FFF2-40B4-BE49-F238E27FC236}">
                <a16:creationId xmlns:a16="http://schemas.microsoft.com/office/drawing/2014/main" id="{A621F8DA-ADAF-4560-965B-E0E5ADDC74C1}"/>
              </a:ext>
            </a:extLst>
          </p:cNvPr>
          <p:cNvSpPr/>
          <p:nvPr/>
        </p:nvSpPr>
        <p:spPr>
          <a:xfrm>
            <a:off x="10109200" y="1910080"/>
            <a:ext cx="1452880" cy="528320"/>
          </a:xfrm>
          <a:prstGeom prst="rect">
            <a:avLst/>
          </a:prstGeom>
          <a:solidFill>
            <a:srgbClr val="FFFFFF"/>
          </a:solidFill>
        </p:spPr>
        <p:txBody>
          <a:bodyPr lIns="0" tIns="0" rIns="0" bIns="0">
            <a:noAutofit/>
          </a:bodyPr>
          <a:lstStyle/>
          <a:p>
            <a:pPr indent="0">
              <a:lnSpc>
                <a:spcPct val="123000"/>
              </a:lnSpc>
              <a:defRPr sz="1400" b="1">
                <a:latin typeface="Tahoma"/>
              </a:defRPr>
            </a:pPr>
            <a:r>
              <a:rPr sz="1050"/>
              <a:t>Υγρό από το μαγείρεμα ρεβιθιών</a:t>
            </a:r>
          </a:p>
        </p:txBody>
      </p:sp>
      <p:sp>
        <p:nvSpPr>
          <p:cNvPr id="9" name="Прямоугольник 8">
            <a:extLst>
              <a:ext uri="{FF2B5EF4-FFF2-40B4-BE49-F238E27FC236}">
                <a16:creationId xmlns:a16="http://schemas.microsoft.com/office/drawing/2014/main" id="{85A4C433-C6CD-4169-AF12-16867DACC24D}"/>
              </a:ext>
            </a:extLst>
          </p:cNvPr>
          <p:cNvSpPr/>
          <p:nvPr/>
        </p:nvSpPr>
        <p:spPr>
          <a:xfrm>
            <a:off x="5621020" y="4516120"/>
            <a:ext cx="1546860" cy="1978660"/>
          </a:xfrm>
          <a:prstGeom prst="rect">
            <a:avLst/>
          </a:prstGeom>
          <a:solidFill>
            <a:srgbClr val="FFFFFF"/>
          </a:solidFill>
        </p:spPr>
        <p:txBody>
          <a:bodyPr lIns="0" tIns="0" rIns="0" bIns="0">
            <a:noAutofit/>
          </a:bodyPr>
          <a:lstStyle/>
          <a:p>
            <a:pPr indent="0">
              <a:lnSpc>
                <a:spcPct val="108000"/>
              </a:lnSpc>
              <a:spcAft>
                <a:spcPts val="1190"/>
              </a:spcAft>
              <a:defRPr sz="1300" b="1">
                <a:latin typeface="Tahoma"/>
              </a:defRPr>
            </a:pPr>
            <a:r>
              <a:rPr sz="1050" dirty="0" err="1"/>
              <a:t>Πρόσθετ</a:t>
            </a:r>
            <a:r>
              <a:rPr sz="1050" dirty="0"/>
              <a:t>α μέρη λαχανικών</a:t>
            </a:r>
          </a:p>
          <a:p>
            <a:pPr indent="0">
              <a:lnSpc>
                <a:spcPct val="108000"/>
              </a:lnSpc>
              <a:spcAft>
                <a:spcPts val="1190"/>
              </a:spcAft>
              <a:defRPr sz="1300">
                <a:latin typeface="Tahoma"/>
              </a:defRPr>
            </a:pPr>
            <a:r>
              <a:rPr sz="1050" dirty="0"/>
              <a:t>1. </a:t>
            </a:r>
            <a:r>
              <a:rPr sz="1050" dirty="0" err="1"/>
              <a:t>Πλύντε</a:t>
            </a:r>
            <a:r>
              <a:rPr sz="1050" dirty="0"/>
              <a:t> τα</a:t>
            </a:r>
          </a:p>
          <a:p>
            <a:pPr marL="154500" indent="-190500">
              <a:lnSpc>
                <a:spcPct val="108000"/>
              </a:lnSpc>
              <a:spcAft>
                <a:spcPts val="1190"/>
              </a:spcAft>
              <a:defRPr sz="1300">
                <a:latin typeface="Tahoma"/>
              </a:defRPr>
            </a:pPr>
            <a:r>
              <a:rPr sz="1050" dirty="0"/>
              <a:t>2. Πασπα</a:t>
            </a:r>
            <a:r>
              <a:rPr sz="1050" dirty="0" err="1"/>
              <a:t>λίστε</a:t>
            </a:r>
            <a:r>
              <a:rPr sz="1050" dirty="0"/>
              <a:t> </a:t>
            </a:r>
            <a:r>
              <a:rPr sz="1050" dirty="0" err="1"/>
              <a:t>με</a:t>
            </a:r>
            <a:r>
              <a:rPr sz="1050" dirty="0"/>
              <a:t> </a:t>
            </a:r>
            <a:r>
              <a:rPr sz="1050" dirty="0" err="1"/>
              <a:t>ελ</a:t>
            </a:r>
            <a:r>
              <a:rPr sz="1050" dirty="0"/>
              <a:t>αιόλαδο και βότανα</a:t>
            </a:r>
          </a:p>
          <a:p>
            <a:pPr indent="0">
              <a:lnSpc>
                <a:spcPct val="108000"/>
              </a:lnSpc>
              <a:defRPr sz="1300">
                <a:latin typeface="Tahoma"/>
              </a:defRPr>
            </a:pPr>
            <a:r>
              <a:rPr sz="1050" dirty="0"/>
              <a:t>3. </a:t>
            </a:r>
            <a:r>
              <a:rPr sz="1050" dirty="0" err="1"/>
              <a:t>Ψήστε</a:t>
            </a:r>
            <a:r>
              <a:rPr sz="1050" dirty="0"/>
              <a:t> </a:t>
            </a:r>
            <a:r>
              <a:rPr sz="1050" dirty="0" err="1"/>
              <a:t>στον</a:t>
            </a:r>
            <a:r>
              <a:rPr sz="1050" dirty="0"/>
              <a:t> </a:t>
            </a:r>
            <a:r>
              <a:rPr sz="1050" dirty="0" err="1"/>
              <a:t>φούρνο</a:t>
            </a:r>
            <a:r>
              <a:rPr sz="1050" dirty="0"/>
              <a:t> </a:t>
            </a:r>
            <a:r>
              <a:rPr sz="1050" dirty="0" err="1"/>
              <a:t>γι</a:t>
            </a:r>
            <a:r>
              <a:rPr sz="1050" dirty="0"/>
              <a:t>α</a:t>
            </a:r>
            <a:r>
              <a:rPr lang="el-GR" sz="1050" dirty="0"/>
              <a:t> </a:t>
            </a:r>
            <a:r>
              <a:rPr sz="1050" dirty="0"/>
              <a:t>5-10 λεπτά</a:t>
            </a:r>
          </a:p>
        </p:txBody>
      </p:sp>
      <p:sp>
        <p:nvSpPr>
          <p:cNvPr id="10" name="Прямоугольник 9">
            <a:extLst>
              <a:ext uri="{FF2B5EF4-FFF2-40B4-BE49-F238E27FC236}">
                <a16:creationId xmlns:a16="http://schemas.microsoft.com/office/drawing/2014/main" id="{8471EE15-1FB1-4FAD-9B5D-DC971C3DE9CA}"/>
              </a:ext>
            </a:extLst>
          </p:cNvPr>
          <p:cNvSpPr/>
          <p:nvPr/>
        </p:nvSpPr>
        <p:spPr>
          <a:xfrm>
            <a:off x="7716520" y="4508500"/>
            <a:ext cx="1755140" cy="1978660"/>
          </a:xfrm>
          <a:prstGeom prst="rect">
            <a:avLst/>
          </a:prstGeom>
          <a:solidFill>
            <a:srgbClr val="FFFFFF"/>
          </a:solidFill>
        </p:spPr>
        <p:txBody>
          <a:bodyPr lIns="0" tIns="0" rIns="0" bIns="0">
            <a:noAutofit/>
          </a:bodyPr>
          <a:lstStyle/>
          <a:p>
            <a:pPr indent="0">
              <a:lnSpc>
                <a:spcPct val="109000"/>
              </a:lnSpc>
              <a:spcAft>
                <a:spcPts val="1190"/>
              </a:spcAft>
              <a:defRPr sz="1300" b="1">
                <a:latin typeface="Tahoma"/>
              </a:defRPr>
            </a:pPr>
            <a:r>
              <a:rPr sz="1050"/>
              <a:t>«Αρωματικά βότανα»</a:t>
            </a:r>
          </a:p>
          <a:p>
            <a:pPr marL="141800" indent="-177800">
              <a:lnSpc>
                <a:spcPct val="109000"/>
              </a:lnSpc>
              <a:spcAft>
                <a:spcPts val="1190"/>
              </a:spcAft>
              <a:defRPr sz="1300">
                <a:latin typeface="Tahoma"/>
              </a:defRPr>
            </a:pPr>
            <a:r>
              <a:rPr sz="1050"/>
              <a:t>1. Ανακατέψτε με σκόρδο, λεμόνι, παρμεζάνα, ελαιόλαδο</a:t>
            </a:r>
          </a:p>
          <a:p>
            <a:pPr marL="141800" indent="-177800">
              <a:lnSpc>
                <a:spcPct val="109000"/>
              </a:lnSpc>
              <a:defRPr sz="1300">
                <a:latin typeface="Tahoma"/>
              </a:defRPr>
            </a:pPr>
            <a:r>
              <a:rPr sz="1050"/>
              <a:t>2. Σερβίρετε σε γεύματα όπως ζυμαρικά, πατάτες, κοτόπουλο</a:t>
            </a:r>
          </a:p>
        </p:txBody>
      </p:sp>
      <p:sp>
        <p:nvSpPr>
          <p:cNvPr id="11" name="Прямоугольник 10">
            <a:extLst>
              <a:ext uri="{FF2B5EF4-FFF2-40B4-BE49-F238E27FC236}">
                <a16:creationId xmlns:a16="http://schemas.microsoft.com/office/drawing/2014/main" id="{7D2FC7C5-8E25-4F8B-96C7-67C108B4A9D7}"/>
              </a:ext>
            </a:extLst>
          </p:cNvPr>
          <p:cNvSpPr/>
          <p:nvPr/>
        </p:nvSpPr>
        <p:spPr>
          <a:xfrm>
            <a:off x="9855200" y="4513580"/>
            <a:ext cx="1767840" cy="2004060"/>
          </a:xfrm>
          <a:prstGeom prst="rect">
            <a:avLst/>
          </a:prstGeom>
          <a:solidFill>
            <a:srgbClr val="FFFFFF"/>
          </a:solidFill>
        </p:spPr>
        <p:txBody>
          <a:bodyPr lIns="0" tIns="0" rIns="0" bIns="0">
            <a:noAutofit/>
          </a:bodyPr>
          <a:lstStyle/>
          <a:p>
            <a:pPr indent="0">
              <a:lnSpc>
                <a:spcPct val="109000"/>
              </a:lnSpc>
              <a:spcAft>
                <a:spcPts val="1190"/>
              </a:spcAft>
              <a:defRPr sz="1300" b="1">
                <a:latin typeface="Tahoma"/>
              </a:defRPr>
            </a:pPr>
            <a:r>
              <a:rPr sz="1050"/>
              <a:t>Vegan μαγιονέζα</a:t>
            </a:r>
          </a:p>
          <a:p>
            <a:pPr marL="149420" indent="-190500">
              <a:lnSpc>
                <a:spcPct val="108000"/>
              </a:lnSpc>
              <a:spcAft>
                <a:spcPts val="1190"/>
              </a:spcAft>
              <a:defRPr sz="1300">
                <a:latin typeface="Tahoma"/>
              </a:defRPr>
            </a:pPr>
            <a:r>
              <a:rPr sz="1050"/>
              <a:t>1. Χτυπήστε το υγρό μέχρι να γίνει πιο παχύρρευστο</a:t>
            </a:r>
          </a:p>
          <a:p>
            <a:pPr marL="149420" indent="-190500">
              <a:lnSpc>
                <a:spcPct val="109000"/>
              </a:lnSpc>
              <a:defRPr sz="1300">
                <a:latin typeface="Tahoma"/>
              </a:defRPr>
            </a:pPr>
            <a:r>
              <a:rPr sz="1050"/>
              <a:t>2. Ανακατέψτε με μουστάρδα, αλάτι, ξύδι, ηλιέλαιο και σιρόπι</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g13997ca9e4d_0_1373"/>
          <p:cNvSpPr txBox="1">
            <a:spLocks noGrp="1"/>
          </p:cNvSpPr>
          <p:nvPr>
            <p:ph type="body" idx="1"/>
          </p:nvPr>
        </p:nvSpPr>
        <p:spPr>
          <a:xfrm>
            <a:off x="2757450" y="1026675"/>
            <a:ext cx="9225300" cy="1926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3000"/>
              <a:buNone/>
            </a:pPr>
            <a:r>
              <a:rPr lang="nl-NL" sz="3200" b="1" dirty="0">
                <a:solidFill>
                  <a:srgbClr val="FFFFFF"/>
                </a:solidFill>
                <a:latin typeface="Calibri" panose="020F0502020204030204" pitchFamily="34" charset="0"/>
                <a:cs typeface="Calibri" panose="020F0502020204030204" pitchFamily="34" charset="0"/>
              </a:rPr>
              <a:t>10.	</a:t>
            </a:r>
            <a:r>
              <a:rPr lang="el-GR" sz="3200" b="1" dirty="0">
                <a:solidFill>
                  <a:srgbClr val="FFFFFF"/>
                </a:solidFill>
                <a:latin typeface="Calibri" panose="020F0502020204030204" pitchFamily="34" charset="0"/>
                <a:cs typeface="Calibri" panose="020F0502020204030204" pitchFamily="34" charset="0"/>
              </a:rPr>
              <a:t>Ποιός είναι ο καλύτερος τρόπος για να αποθηκεύετε τα φυλλώδη λαχανικά </a:t>
            </a:r>
            <a:r>
              <a:rPr lang="nl-NL" sz="3200" b="1" dirty="0">
                <a:solidFill>
                  <a:srgbClr val="FFFFFF"/>
                </a:solidFill>
                <a:latin typeface="Calibri" panose="020F0502020204030204" pitchFamily="34" charset="0"/>
                <a:cs typeface="Calibri" panose="020F0502020204030204" pitchFamily="34" charset="0"/>
              </a:rPr>
              <a:t>(</a:t>
            </a:r>
            <a:r>
              <a:rPr lang="el-GR" sz="3200" b="1" dirty="0">
                <a:solidFill>
                  <a:srgbClr val="FFFFFF"/>
                </a:solidFill>
                <a:latin typeface="Calibri" panose="020F0502020204030204" pitchFamily="34" charset="0"/>
                <a:cs typeface="Calibri" panose="020F0502020204030204" pitchFamily="34" charset="0"/>
              </a:rPr>
              <a:t>μαρούλι</a:t>
            </a:r>
            <a:r>
              <a:rPr lang="nl-NL" sz="3200" b="1" dirty="0">
                <a:solidFill>
                  <a:srgbClr val="FFFFFF"/>
                </a:solidFill>
                <a:latin typeface="Calibri" panose="020F0502020204030204" pitchFamily="34" charset="0"/>
                <a:cs typeface="Calibri" panose="020F0502020204030204" pitchFamily="34" charset="0"/>
              </a:rPr>
              <a:t>, </a:t>
            </a:r>
            <a:r>
              <a:rPr lang="el-GR" sz="3200" b="1" dirty="0">
                <a:solidFill>
                  <a:srgbClr val="FFFFFF"/>
                </a:solidFill>
                <a:latin typeface="Calibri" panose="020F0502020204030204" pitchFamily="34" charset="0"/>
                <a:cs typeface="Calibri" panose="020F0502020204030204" pitchFamily="34" charset="0"/>
              </a:rPr>
              <a:t>μαϊντανό</a:t>
            </a:r>
            <a:r>
              <a:rPr lang="nl-NL" sz="3200" b="1" dirty="0">
                <a:solidFill>
                  <a:srgbClr val="FFFFFF"/>
                </a:solidFill>
                <a:latin typeface="Calibri" panose="020F0502020204030204" pitchFamily="34" charset="0"/>
                <a:cs typeface="Calibri" panose="020F0502020204030204" pitchFamily="34" charset="0"/>
              </a:rPr>
              <a:t>, </a:t>
            </a:r>
            <a:r>
              <a:rPr lang="el-GR" sz="3200" b="1" dirty="0">
                <a:solidFill>
                  <a:srgbClr val="FFFFFF"/>
                </a:solidFill>
                <a:latin typeface="Calibri" panose="020F0502020204030204" pitchFamily="34" charset="0"/>
                <a:cs typeface="Calibri" panose="020F0502020204030204" pitchFamily="34" charset="0"/>
              </a:rPr>
              <a:t>κτλ.</a:t>
            </a:r>
            <a:r>
              <a:rPr lang="nl-NL" sz="3200" b="1" dirty="0">
                <a:solidFill>
                  <a:srgbClr val="FFFFFF"/>
                </a:solidFill>
                <a:latin typeface="Calibri" panose="020F0502020204030204" pitchFamily="34" charset="0"/>
                <a:cs typeface="Calibri" panose="020F0502020204030204" pitchFamily="34" charset="0"/>
              </a:rPr>
              <a:t>)</a:t>
            </a:r>
            <a:r>
              <a:rPr lang="en-GB" sz="3200" b="1" dirty="0">
                <a:solidFill>
                  <a:srgbClr val="FFFFFF"/>
                </a:solidFill>
                <a:latin typeface="Calibri" panose="020F0502020204030204" pitchFamily="34" charset="0"/>
                <a:cs typeface="Calibri" panose="020F0502020204030204" pitchFamily="34" charset="0"/>
              </a:rPr>
              <a:t>;</a:t>
            </a:r>
            <a:endParaRPr sz="3200" b="1" dirty="0">
              <a:solidFill>
                <a:srgbClr val="FFFFFF"/>
              </a:solidFill>
              <a:latin typeface="Calibri" panose="020F0502020204030204" pitchFamily="34" charset="0"/>
              <a:cs typeface="Calibri" panose="020F0502020204030204" pitchFamily="34" charset="0"/>
            </a:endParaRPr>
          </a:p>
          <a:p>
            <a:pPr marL="0" lvl="0" indent="0" algn="l" rtl="0">
              <a:lnSpc>
                <a:spcPct val="100000"/>
              </a:lnSpc>
              <a:spcBef>
                <a:spcPts val="0"/>
              </a:spcBef>
              <a:spcAft>
                <a:spcPts val="0"/>
              </a:spcAft>
              <a:buClr>
                <a:schemeClr val="dk2"/>
              </a:buClr>
              <a:buSzPts val="3000"/>
              <a:buNone/>
            </a:pPr>
            <a:endParaRPr sz="3200" b="1" dirty="0">
              <a:solidFill>
                <a:srgbClr val="FFFFFF"/>
              </a:solidFill>
              <a:latin typeface="Calibri" panose="020F0502020204030204" pitchFamily="34" charset="0"/>
              <a:cs typeface="Calibri" panose="020F0502020204030204" pitchFamily="34" charset="0"/>
            </a:endParaRPr>
          </a:p>
        </p:txBody>
      </p:sp>
      <p:sp>
        <p:nvSpPr>
          <p:cNvPr id="457" name="Google Shape;457;g13997ca9e4d_0_1373"/>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nl-NL"/>
              <a:t>31</a:t>
            </a:fld>
            <a:endParaRPr/>
          </a:p>
        </p:txBody>
      </p:sp>
      <p:sp>
        <p:nvSpPr>
          <p:cNvPr id="2" name="Google Shape;330;g129c958213a_0_145">
            <a:extLst>
              <a:ext uri="{FF2B5EF4-FFF2-40B4-BE49-F238E27FC236}">
                <a16:creationId xmlns:a16="http://schemas.microsoft.com/office/drawing/2014/main" id="{A0F8213B-FE92-DAA5-C4B4-84A83985B040}"/>
              </a:ext>
            </a:extLst>
          </p:cNvPr>
          <p:cNvSpPr txBox="1"/>
          <p:nvPr/>
        </p:nvSpPr>
        <p:spPr>
          <a:xfrm>
            <a:off x="1056150" y="2953125"/>
            <a:ext cx="10926600" cy="3070041"/>
          </a:xfrm>
          <a:prstGeom prst="rect">
            <a:avLst/>
          </a:prstGeom>
          <a:noFill/>
          <a:ln>
            <a:noFill/>
          </a:ln>
        </p:spPr>
        <p:txBody>
          <a:bodyPr spcFirstLastPara="1" wrap="square" lIns="91425" tIns="91425" rIns="91425" bIns="91425" anchor="t" anchorCtr="0">
            <a:spAutoFit/>
          </a:bodyPr>
          <a:lstStyle/>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1. </a:t>
            </a:r>
            <a:r>
              <a:rPr dirty="0" err="1">
                <a:solidFill>
                  <a:schemeClr val="bg1"/>
                </a:solidFill>
              </a:rPr>
              <a:t>Στη</a:t>
            </a:r>
            <a:r>
              <a:rPr dirty="0">
                <a:solidFill>
                  <a:schemeClr val="bg1"/>
                </a:solidFill>
              </a:rPr>
              <a:t> </a:t>
            </a:r>
            <a:r>
              <a:rPr dirty="0" err="1">
                <a:solidFill>
                  <a:schemeClr val="bg1"/>
                </a:solidFill>
              </a:rPr>
              <a:t>σφρ</a:t>
            </a:r>
            <a:r>
              <a:rPr dirty="0">
                <a:solidFill>
                  <a:schemeClr val="bg1"/>
                </a:solidFill>
              </a:rPr>
              <a:t>αγισμένη πλαστική σακούλα στην οποία αγοράστηκαν</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2. </a:t>
            </a:r>
            <a:r>
              <a:rPr lang="el-GR" dirty="0">
                <a:solidFill>
                  <a:schemeClr val="bg1"/>
                </a:solidFill>
              </a:rPr>
              <a:t>Μετά </a:t>
            </a:r>
            <a:r>
              <a:rPr dirty="0">
                <a:solidFill>
                  <a:schemeClr val="bg1"/>
                </a:solidFill>
              </a:rPr>
              <a:t>από π</a:t>
            </a:r>
            <a:r>
              <a:rPr dirty="0" err="1">
                <a:solidFill>
                  <a:schemeClr val="bg1"/>
                </a:solidFill>
              </a:rPr>
              <a:t>λύσιμο</a:t>
            </a:r>
            <a:r>
              <a:rPr dirty="0">
                <a:solidFill>
                  <a:schemeClr val="bg1"/>
                </a:solidFill>
              </a:rPr>
              <a:t> και </a:t>
            </a:r>
            <a:r>
              <a:rPr dirty="0" err="1">
                <a:solidFill>
                  <a:schemeClr val="bg1"/>
                </a:solidFill>
              </a:rPr>
              <a:t>στέγνωμ</a:t>
            </a:r>
            <a:r>
              <a:rPr dirty="0">
                <a:solidFill>
                  <a:schemeClr val="bg1"/>
                </a:solidFill>
              </a:rPr>
              <a:t>α, τυλιγμένα σε μια υγρή πετσέτα στο ψυγείο</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3. </a:t>
            </a:r>
            <a:r>
              <a:rPr dirty="0">
                <a:solidFill>
                  <a:schemeClr val="bg1"/>
                </a:solidFill>
              </a:rPr>
              <a:t>Σ</a:t>
            </a:r>
            <a:r>
              <a:rPr lang="el-GR" dirty="0">
                <a:solidFill>
                  <a:schemeClr val="bg1"/>
                </a:solidFill>
              </a:rPr>
              <a:t>ε</a:t>
            </a:r>
            <a:r>
              <a:rPr dirty="0">
                <a:solidFill>
                  <a:schemeClr val="bg1"/>
                </a:solidFill>
              </a:rPr>
              <a:t> </a:t>
            </a:r>
            <a:r>
              <a:rPr dirty="0" err="1">
                <a:solidFill>
                  <a:schemeClr val="bg1"/>
                </a:solidFill>
              </a:rPr>
              <a:t>έν</a:t>
            </a:r>
            <a:r>
              <a:rPr dirty="0">
                <a:solidFill>
                  <a:schemeClr val="bg1"/>
                </a:solidFill>
              </a:rPr>
              <a:t>α ανοιχτό και αεριζόμενο δοχείο στον πάγκο</a:t>
            </a:r>
            <a:endParaRPr sz="2500" b="0" i="0" u="none" strike="noStrike" cap="none" dirty="0">
              <a:solidFill>
                <a:schemeClr val="bg1"/>
              </a:solidFill>
              <a:latin typeface="Calibri"/>
              <a:ea typeface="Calibri"/>
              <a:cs typeface="Calibri"/>
              <a:sym typeface="Calibri"/>
            </a:endParaRPr>
          </a:p>
          <a:p>
            <a:pPr marL="69850" marR="0" lvl="0" algn="l" rtl="0">
              <a:lnSpc>
                <a:spcPct val="150000"/>
              </a:lnSpc>
              <a:spcBef>
                <a:spcPts val="0"/>
              </a:spcBef>
              <a:spcAft>
                <a:spcPts val="0"/>
              </a:spcAft>
              <a:buClr>
                <a:srgbClr val="000000"/>
              </a:buClr>
              <a:buSzPts val="2500"/>
              <a:defRPr sz="2500">
                <a:solidFill>
                  <a:srgbClr val="000000"/>
                </a:solidFill>
                <a:latin typeface="Calibri"/>
                <a:ea typeface="Calibri"/>
                <a:cs typeface="Calibri"/>
                <a:sym typeface="Calibri"/>
              </a:defRPr>
            </a:pPr>
            <a:r>
              <a:rPr lang="en-GB" dirty="0">
                <a:solidFill>
                  <a:schemeClr val="bg1"/>
                </a:solidFill>
              </a:rPr>
              <a:t>4. </a:t>
            </a:r>
            <a:r>
              <a:rPr dirty="0" err="1">
                <a:solidFill>
                  <a:schemeClr val="bg1"/>
                </a:solidFill>
              </a:rPr>
              <a:t>Μέσ</a:t>
            </a:r>
            <a:r>
              <a:rPr dirty="0">
                <a:solidFill>
                  <a:schemeClr val="bg1"/>
                </a:solidFill>
              </a:rPr>
              <a:t>α σε ένα ντουλάπι, όπου θα προστατεύονται από το φως</a:t>
            </a:r>
            <a:endParaRPr sz="2500" b="0" i="0" u="none" strike="noStrike" cap="none" dirty="0">
              <a:solidFill>
                <a:schemeClr val="bg1"/>
              </a:solidFill>
              <a:latin typeface="Calibri"/>
              <a:ea typeface="Calibri"/>
              <a:cs typeface="Calibri"/>
              <a:sym typeface="Calibri"/>
            </a:endParaRPr>
          </a:p>
          <a:p>
            <a:pPr marL="457200" marR="0" lvl="0" indent="0" algn="l" rtl="0">
              <a:lnSpc>
                <a:spcPct val="150000"/>
              </a:lnSpc>
              <a:spcBef>
                <a:spcPts val="0"/>
              </a:spcBef>
              <a:spcAft>
                <a:spcPts val="0"/>
              </a:spcAft>
              <a:buClr>
                <a:srgbClr val="000000"/>
              </a:buClr>
              <a:buSzPts val="2500"/>
              <a:buFont typeface="Arial"/>
              <a:buNone/>
            </a:pPr>
            <a:endParaRPr sz="2500" b="0" i="0" u="none" strike="noStrike" cap="none" dirty="0">
              <a:solidFill>
                <a:srgbClr val="000000"/>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g129c958213a_0_140"/>
          <p:cNvSpPr txBox="1">
            <a:spLocks noGrp="1"/>
          </p:cNvSpPr>
          <p:nvPr>
            <p:ph type="body" idx="1"/>
          </p:nvPr>
        </p:nvSpPr>
        <p:spPr>
          <a:xfrm>
            <a:off x="155575" y="844574"/>
            <a:ext cx="4993800" cy="476882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300"/>
            </a:pPr>
            <a:r>
              <a:rPr sz="2800" dirty="0" err="1"/>
              <a:t>Αφού</a:t>
            </a:r>
            <a:r>
              <a:rPr sz="2800" dirty="0"/>
              <a:t> π</a:t>
            </a:r>
            <a:r>
              <a:rPr sz="2800" dirty="0" err="1"/>
              <a:t>λύνετε</a:t>
            </a:r>
            <a:r>
              <a:rPr sz="2800" dirty="0"/>
              <a:t> και </a:t>
            </a:r>
            <a:r>
              <a:rPr sz="2800" dirty="0" err="1"/>
              <a:t>στεγνώσετε</a:t>
            </a:r>
            <a:r>
              <a:rPr sz="2800" dirty="0"/>
              <a:t> τα </a:t>
            </a:r>
            <a:r>
              <a:rPr sz="2800" dirty="0" err="1"/>
              <a:t>φυλλώδη</a:t>
            </a:r>
            <a:r>
              <a:rPr sz="2800" dirty="0"/>
              <a:t> λαχα</a:t>
            </a:r>
            <a:r>
              <a:rPr sz="2800" dirty="0" err="1"/>
              <a:t>νικά</a:t>
            </a:r>
            <a:r>
              <a:rPr sz="2800" dirty="0"/>
              <a:t>, θα </a:t>
            </a:r>
            <a:r>
              <a:rPr sz="2800" b="1" u="sng" dirty="0"/>
              <a:t>π</a:t>
            </a:r>
            <a:r>
              <a:rPr sz="2800" b="1" u="sng" dirty="0" err="1"/>
              <a:t>ρέ</a:t>
            </a:r>
            <a:r>
              <a:rPr sz="2800" b="1" u="sng" dirty="0"/>
              <a:t>πει να τα τυλίξετε σε μια υγρή πετσέτα και να τα αποθηκεύσετε στο ψυγείο.</a:t>
            </a:r>
            <a:r>
              <a:rPr sz="2800" dirty="0"/>
              <a:t> Η </a:t>
            </a:r>
            <a:r>
              <a:rPr lang="el-GR" sz="2800" dirty="0"/>
              <a:t>υγρή</a:t>
            </a:r>
            <a:r>
              <a:rPr sz="2800" dirty="0"/>
              <a:t> </a:t>
            </a:r>
            <a:r>
              <a:rPr lang="el-GR" sz="2800" dirty="0"/>
              <a:t>πετσέτα</a:t>
            </a:r>
            <a:r>
              <a:rPr sz="2800" dirty="0"/>
              <a:t> θα βοηθήσει στη διατήρηση των </a:t>
            </a:r>
            <a:r>
              <a:rPr lang="el-GR" sz="2800" dirty="0"/>
              <a:t>κατάλληλων</a:t>
            </a:r>
            <a:r>
              <a:rPr sz="2800" dirty="0"/>
              <a:t> επιπέδων υγρασίας και τη συντήρησ</a:t>
            </a:r>
            <a:r>
              <a:rPr lang="el-GR" sz="2800" dirty="0"/>
              <a:t>ή</a:t>
            </a:r>
            <a:r>
              <a:rPr sz="2800" dirty="0"/>
              <a:t> </a:t>
            </a:r>
            <a:r>
              <a:rPr lang="el-GR" sz="2800" dirty="0"/>
              <a:t>τους για</a:t>
            </a:r>
            <a:r>
              <a:rPr sz="2800" dirty="0"/>
              <a:t> μεγαλύτερο χρονικό διάστημα.</a:t>
            </a:r>
          </a:p>
        </p:txBody>
      </p:sp>
      <p:pic>
        <p:nvPicPr>
          <p:cNvPr id="4" name="Рисунок 3">
            <a:extLst>
              <a:ext uri="{FF2B5EF4-FFF2-40B4-BE49-F238E27FC236}">
                <a16:creationId xmlns:a16="http://schemas.microsoft.com/office/drawing/2014/main" id="{470C830C-196B-48DE-B10B-EE597CFE7F35}"/>
              </a:ext>
            </a:extLst>
          </p:cNvPr>
          <p:cNvPicPr>
            <a:picLocks noChangeAspect="1"/>
          </p:cNvPicPr>
          <p:nvPr/>
        </p:nvPicPr>
        <p:blipFill>
          <a:blip r:embed="rId3"/>
          <a:stretch>
            <a:fillRect/>
          </a:stretch>
        </p:blipFill>
        <p:spPr>
          <a:xfrm>
            <a:off x="5422900" y="152400"/>
            <a:ext cx="6553200" cy="6540500"/>
          </a:xfrm>
          <a:prstGeom prst="rect">
            <a:avLst/>
          </a:prstGeom>
        </p:spPr>
      </p:pic>
      <p:sp>
        <p:nvSpPr>
          <p:cNvPr id="5" name="Прямоугольник 4">
            <a:extLst>
              <a:ext uri="{FF2B5EF4-FFF2-40B4-BE49-F238E27FC236}">
                <a16:creationId xmlns:a16="http://schemas.microsoft.com/office/drawing/2014/main" id="{C0396205-66DD-474C-8EA0-A8BFC881F3DB}"/>
              </a:ext>
            </a:extLst>
          </p:cNvPr>
          <p:cNvSpPr/>
          <p:nvPr/>
        </p:nvSpPr>
        <p:spPr>
          <a:xfrm>
            <a:off x="5542280" y="548640"/>
            <a:ext cx="5730240" cy="894080"/>
          </a:xfrm>
          <a:prstGeom prst="rect">
            <a:avLst/>
          </a:prstGeom>
          <a:solidFill>
            <a:srgbClr val="0C4DA2"/>
          </a:solidFill>
        </p:spPr>
        <p:txBody>
          <a:bodyPr lIns="0" tIns="0" rIns="0" bIns="0">
            <a:noAutofit/>
          </a:bodyPr>
          <a:lstStyle/>
          <a:p>
            <a:pPr indent="0">
              <a:lnSpc>
                <a:spcPct val="118000"/>
              </a:lnSpc>
              <a:defRPr sz="2400" b="1">
                <a:solidFill>
                  <a:srgbClr val="FFFFFF"/>
                </a:solidFill>
                <a:latin typeface="Tahoma"/>
              </a:defRPr>
            </a:pPr>
            <a:r>
              <a:rPr sz="1600"/>
              <a:t>Αποφύγετε τη σπατάλη τροφίμων: Αποθηκεύστε σωστά τα λαχανικά σας για να διατηρούνται περισσότερο!</a:t>
            </a:r>
          </a:p>
        </p:txBody>
      </p:sp>
      <p:sp>
        <p:nvSpPr>
          <p:cNvPr id="6" name="Прямоугольник 5">
            <a:extLst>
              <a:ext uri="{FF2B5EF4-FFF2-40B4-BE49-F238E27FC236}">
                <a16:creationId xmlns:a16="http://schemas.microsoft.com/office/drawing/2014/main" id="{D087F3B5-4DDF-4E24-BF70-3B96BDF69335}"/>
              </a:ext>
            </a:extLst>
          </p:cNvPr>
          <p:cNvSpPr/>
          <p:nvPr/>
        </p:nvSpPr>
        <p:spPr>
          <a:xfrm>
            <a:off x="5702300" y="1991360"/>
            <a:ext cx="1203960" cy="261620"/>
          </a:xfrm>
          <a:prstGeom prst="rect">
            <a:avLst/>
          </a:prstGeom>
          <a:solidFill>
            <a:srgbClr val="FFFFFF"/>
          </a:solidFill>
        </p:spPr>
        <p:txBody>
          <a:bodyPr wrap="none" lIns="0" tIns="0" rIns="0" bIns="0">
            <a:noAutofit/>
          </a:bodyPr>
          <a:lstStyle/>
          <a:p>
            <a:pPr indent="0">
              <a:defRPr sz="1500" b="1">
                <a:latin typeface="Arial"/>
              </a:defRPr>
            </a:pPr>
            <a:r>
              <a:t>Φρέσκα αρωματικά</a:t>
            </a:r>
          </a:p>
        </p:txBody>
      </p:sp>
      <p:sp>
        <p:nvSpPr>
          <p:cNvPr id="7" name="Прямоугольник 6">
            <a:extLst>
              <a:ext uri="{FF2B5EF4-FFF2-40B4-BE49-F238E27FC236}">
                <a16:creationId xmlns:a16="http://schemas.microsoft.com/office/drawing/2014/main" id="{8AB6EFB3-EE21-48E1-89FC-37FC7FDA74F5}"/>
              </a:ext>
            </a:extLst>
          </p:cNvPr>
          <p:cNvSpPr/>
          <p:nvPr/>
        </p:nvSpPr>
        <p:spPr>
          <a:xfrm>
            <a:off x="7888564" y="1984943"/>
            <a:ext cx="1270000" cy="302260"/>
          </a:xfrm>
          <a:prstGeom prst="rect">
            <a:avLst/>
          </a:prstGeom>
          <a:solidFill>
            <a:srgbClr val="FFFFFF"/>
          </a:solidFill>
        </p:spPr>
        <p:txBody>
          <a:bodyPr wrap="none" lIns="0" tIns="0" rIns="0" bIns="0">
            <a:noAutofit/>
          </a:bodyPr>
          <a:lstStyle/>
          <a:p>
            <a:pPr indent="0">
              <a:defRPr sz="1500" b="1">
                <a:latin typeface="Arial"/>
              </a:defRPr>
            </a:pPr>
            <a:r>
              <a:rPr dirty="0" err="1"/>
              <a:t>Φυλλώδη</a:t>
            </a:r>
            <a:r>
              <a:rPr dirty="0"/>
              <a:t> λαχα</a:t>
            </a:r>
            <a:r>
              <a:rPr dirty="0" err="1"/>
              <a:t>νικά</a:t>
            </a:r>
            <a:endParaRPr dirty="0"/>
          </a:p>
        </p:txBody>
      </p:sp>
      <p:sp>
        <p:nvSpPr>
          <p:cNvPr id="8" name="Прямоугольник 7">
            <a:extLst>
              <a:ext uri="{FF2B5EF4-FFF2-40B4-BE49-F238E27FC236}">
                <a16:creationId xmlns:a16="http://schemas.microsoft.com/office/drawing/2014/main" id="{3B0113AF-ADF2-43BD-BEED-F4D7F2CAB2FC}"/>
              </a:ext>
            </a:extLst>
          </p:cNvPr>
          <p:cNvSpPr/>
          <p:nvPr/>
        </p:nvSpPr>
        <p:spPr>
          <a:xfrm>
            <a:off x="9801726" y="1971040"/>
            <a:ext cx="2037348" cy="518160"/>
          </a:xfrm>
          <a:prstGeom prst="rect">
            <a:avLst/>
          </a:prstGeom>
          <a:solidFill>
            <a:srgbClr val="FFFFFF"/>
          </a:solidFill>
        </p:spPr>
        <p:txBody>
          <a:bodyPr lIns="0" tIns="0" rIns="0" bIns="0">
            <a:noAutofit/>
          </a:bodyPr>
          <a:lstStyle/>
          <a:p>
            <a:pPr indent="0" algn="ctr">
              <a:lnSpc>
                <a:spcPct val="123000"/>
              </a:lnSpc>
              <a:defRPr sz="1500" b="1">
                <a:latin typeface="Arial"/>
              </a:defRPr>
            </a:pPr>
            <a:r>
              <a:rPr dirty="0"/>
              <a:t>Πα</a:t>
            </a:r>
            <a:r>
              <a:rPr dirty="0" err="1"/>
              <a:t>ντζάρι</a:t>
            </a:r>
            <a:r>
              <a:rPr dirty="0"/>
              <a:t>α/ραπανάκια/καρότα</a:t>
            </a:r>
          </a:p>
        </p:txBody>
      </p:sp>
      <p:sp>
        <p:nvSpPr>
          <p:cNvPr id="9" name="Прямоугольник 8">
            <a:extLst>
              <a:ext uri="{FF2B5EF4-FFF2-40B4-BE49-F238E27FC236}">
                <a16:creationId xmlns:a16="http://schemas.microsoft.com/office/drawing/2014/main" id="{001887F2-225E-444D-9C38-A159444272C8}"/>
              </a:ext>
            </a:extLst>
          </p:cNvPr>
          <p:cNvSpPr/>
          <p:nvPr/>
        </p:nvSpPr>
        <p:spPr>
          <a:xfrm>
            <a:off x="5702300" y="5618480"/>
            <a:ext cx="1714500" cy="706120"/>
          </a:xfrm>
          <a:prstGeom prst="rect">
            <a:avLst/>
          </a:prstGeom>
          <a:solidFill>
            <a:srgbClr val="FFFFFF"/>
          </a:solidFill>
        </p:spPr>
        <p:txBody>
          <a:bodyPr lIns="0" tIns="0" rIns="0" bIns="0">
            <a:noAutofit/>
          </a:bodyPr>
          <a:lstStyle/>
          <a:p>
            <a:pPr indent="0" algn="ctr">
              <a:lnSpc>
                <a:spcPct val="109000"/>
              </a:lnSpc>
              <a:defRPr sz="1300">
                <a:latin typeface="Tahoma"/>
              </a:defRPr>
            </a:pPr>
            <a:r>
              <a:rPr sz="1050"/>
              <a:t>Τυλίξτε σε υγρή πετσέτα και αποθηκεύστε τα σε σφραγισμένο δοχείο στο ψυγείο</a:t>
            </a:r>
          </a:p>
        </p:txBody>
      </p:sp>
      <p:sp>
        <p:nvSpPr>
          <p:cNvPr id="10" name="Прямоугольник 9">
            <a:extLst>
              <a:ext uri="{FF2B5EF4-FFF2-40B4-BE49-F238E27FC236}">
                <a16:creationId xmlns:a16="http://schemas.microsoft.com/office/drawing/2014/main" id="{A2C99961-B6B2-42DA-B7F4-8CC874C10627}"/>
              </a:ext>
            </a:extLst>
          </p:cNvPr>
          <p:cNvSpPr/>
          <p:nvPr/>
        </p:nvSpPr>
        <p:spPr>
          <a:xfrm>
            <a:off x="7747000" y="5613400"/>
            <a:ext cx="1892300" cy="708660"/>
          </a:xfrm>
          <a:prstGeom prst="rect">
            <a:avLst/>
          </a:prstGeom>
          <a:solidFill>
            <a:srgbClr val="FFFFFF"/>
          </a:solidFill>
        </p:spPr>
        <p:txBody>
          <a:bodyPr lIns="0" tIns="0" rIns="0" bIns="0">
            <a:noAutofit/>
          </a:bodyPr>
          <a:lstStyle/>
          <a:p>
            <a:pPr indent="0" algn="ctr">
              <a:lnSpc>
                <a:spcPct val="109000"/>
              </a:lnSpc>
              <a:defRPr sz="1300">
                <a:latin typeface="Tahoma"/>
              </a:defRPr>
            </a:pPr>
            <a:r>
              <a:rPr sz="1050"/>
              <a:t>Τυλίξτε σε υγρή πετσέτα και αποθηκεύστε τα σε σφραγισμένο δοχείο στο ψυγείο</a:t>
            </a:r>
          </a:p>
        </p:txBody>
      </p:sp>
      <p:sp>
        <p:nvSpPr>
          <p:cNvPr id="11" name="Прямоугольник 10">
            <a:extLst>
              <a:ext uri="{FF2B5EF4-FFF2-40B4-BE49-F238E27FC236}">
                <a16:creationId xmlns:a16="http://schemas.microsoft.com/office/drawing/2014/main" id="{3B7A7FA8-A661-4B49-8122-71D97C61FD9F}"/>
              </a:ext>
            </a:extLst>
          </p:cNvPr>
          <p:cNvSpPr/>
          <p:nvPr/>
        </p:nvSpPr>
        <p:spPr>
          <a:xfrm>
            <a:off x="10002520" y="5618480"/>
            <a:ext cx="1590040" cy="706120"/>
          </a:xfrm>
          <a:prstGeom prst="rect">
            <a:avLst/>
          </a:prstGeom>
          <a:solidFill>
            <a:srgbClr val="FFFFFF"/>
          </a:solidFill>
        </p:spPr>
        <p:txBody>
          <a:bodyPr lIns="0" tIns="0" rIns="0" bIns="0">
            <a:noAutofit/>
          </a:bodyPr>
          <a:lstStyle/>
          <a:p>
            <a:pPr indent="0" algn="ctr">
              <a:lnSpc>
                <a:spcPct val="109000"/>
              </a:lnSpc>
              <a:defRPr sz="1300">
                <a:latin typeface="Tahoma"/>
              </a:defRPr>
            </a:pPr>
            <a:r>
              <a:rPr sz="1050"/>
              <a:t>Αποθηκεύστε τα σε σφραγισμένο δοχείο με υγρή πετσέτα στο ψυγείο</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g13997ca9e4d_0_1764"/>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nl-NL"/>
              <a:t>33</a:t>
            </a:fld>
            <a:endParaRPr/>
          </a:p>
        </p:txBody>
      </p:sp>
      <p:pic>
        <p:nvPicPr>
          <p:cNvPr id="471" name="Google Shape;471;g13997ca9e4d_0_1764"/>
          <p:cNvPicPr preferRelativeResize="0"/>
          <p:nvPr/>
        </p:nvPicPr>
        <p:blipFill rotWithShape="1">
          <a:blip r:embed="rId3">
            <a:alphaModFix/>
          </a:blip>
          <a:srcRect/>
          <a:stretch/>
        </p:blipFill>
        <p:spPr>
          <a:xfrm>
            <a:off x="3167063" y="2452550"/>
            <a:ext cx="5857875" cy="3438525"/>
          </a:xfrm>
          <a:prstGeom prst="rect">
            <a:avLst/>
          </a:prstGeom>
          <a:noFill/>
          <a:ln>
            <a:noFill/>
          </a:ln>
        </p:spPr>
      </p:pic>
      <p:sp>
        <p:nvSpPr>
          <p:cNvPr id="472" name="Google Shape;472;g13997ca9e4d_0_1764"/>
          <p:cNvSpPr txBox="1"/>
          <p:nvPr/>
        </p:nvSpPr>
        <p:spPr>
          <a:xfrm>
            <a:off x="1567625" y="1780700"/>
            <a:ext cx="2862600" cy="400200"/>
          </a:xfrm>
          <a:prstGeom prst="rect">
            <a:avLst/>
          </a:prstGeom>
          <a:solidFill>
            <a:srgbClr val="FFFFFF"/>
          </a:solidFill>
          <a:ln w="2857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g13997ca9e4d_0_1764"/>
          <p:cNvSpPr txBox="1"/>
          <p:nvPr/>
        </p:nvSpPr>
        <p:spPr>
          <a:xfrm>
            <a:off x="4664700" y="1780700"/>
            <a:ext cx="2862600" cy="400200"/>
          </a:xfrm>
          <a:prstGeom prst="rect">
            <a:avLst/>
          </a:prstGeom>
          <a:solidFill>
            <a:srgbClr val="FFFFFF"/>
          </a:solidFill>
          <a:ln w="2857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g13997ca9e4d_0_1764"/>
          <p:cNvSpPr txBox="1"/>
          <p:nvPr/>
        </p:nvSpPr>
        <p:spPr>
          <a:xfrm>
            <a:off x="7741850" y="1780700"/>
            <a:ext cx="2862600" cy="400200"/>
          </a:xfrm>
          <a:prstGeom prst="rect">
            <a:avLst/>
          </a:prstGeom>
          <a:solidFill>
            <a:srgbClr val="FFFFFF"/>
          </a:solidFill>
          <a:ln w="2857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g129c958213a_0_34"/>
          <p:cNvSpPr txBox="1">
            <a:spLocks noGrp="1"/>
          </p:cNvSpPr>
          <p:nvPr>
            <p:ph type="body" idx="1"/>
          </p:nvPr>
        </p:nvSpPr>
        <p:spPr>
          <a:xfrm>
            <a:off x="527050" y="694125"/>
            <a:ext cx="10038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500" b="1"/>
            </a:pPr>
            <a:r>
              <a:rPr dirty="0" err="1"/>
              <a:t>Συμ</a:t>
            </a:r>
            <a:r>
              <a:rPr dirty="0"/>
              <a:t>πέρασμα</a:t>
            </a:r>
            <a:endParaRPr sz="3500" b="1" dirty="0"/>
          </a:p>
        </p:txBody>
      </p:sp>
      <p:sp>
        <p:nvSpPr>
          <p:cNvPr id="351" name="Google Shape;351;g129c958213a_0_34"/>
          <p:cNvSpPr txBox="1"/>
          <p:nvPr/>
        </p:nvSpPr>
        <p:spPr>
          <a:xfrm>
            <a:off x="735500" y="1574350"/>
            <a:ext cx="10926600" cy="4801284"/>
          </a:xfrm>
          <a:prstGeom prst="rect">
            <a:avLst/>
          </a:prstGeom>
          <a:noFill/>
          <a:ln>
            <a:noFill/>
          </a:ln>
        </p:spPr>
        <p:txBody>
          <a:bodyPr spcFirstLastPara="1" wrap="square" lIns="91425" tIns="91425" rIns="91425" bIns="91425" anchor="t" anchorCtr="0">
            <a:spAutoFit/>
          </a:bodyPr>
          <a:lstStyle/>
          <a:p>
            <a:pPr marL="457200" marR="0" lvl="0" indent="-387350" algn="l" rtl="0">
              <a:lnSpc>
                <a:spcPct val="150000"/>
              </a:lnSpc>
              <a:spcBef>
                <a:spcPts val="0"/>
              </a:spcBef>
              <a:spcAft>
                <a:spcPts val="0"/>
              </a:spcAft>
              <a:buClr>
                <a:srgbClr val="000000"/>
              </a:buClr>
              <a:buSzPts val="2500"/>
              <a:buFont typeface="Calibri"/>
              <a:buChar char="❏"/>
              <a:defRPr sz="2500">
                <a:solidFill>
                  <a:srgbClr val="000000"/>
                </a:solidFill>
                <a:latin typeface="Calibri"/>
                <a:ea typeface="Calibri"/>
                <a:cs typeface="Calibri"/>
                <a:sym typeface="Calibri"/>
              </a:defRPr>
            </a:pPr>
            <a:r>
              <a:rPr dirty="0"/>
              <a:t>Η απ</a:t>
            </a:r>
            <a:r>
              <a:rPr dirty="0" err="1"/>
              <a:t>ώλει</a:t>
            </a:r>
            <a:r>
              <a:rPr dirty="0"/>
              <a:t>α τροφίμων έχει οικονομικές, κοινωνικές και περιβαλλοντικές συνέπειες</a:t>
            </a:r>
            <a:endParaRPr sz="2500" b="0" i="0" u="none" strike="noStrike" cap="none" dirty="0">
              <a:solidFill>
                <a:srgbClr val="000000"/>
              </a:solidFill>
              <a:latin typeface="Calibri"/>
              <a:ea typeface="Calibri"/>
              <a:cs typeface="Calibri"/>
              <a:sym typeface="Calibri"/>
            </a:endParaRPr>
          </a:p>
          <a:p>
            <a:pPr marL="457200" marR="0" lvl="0" indent="-387350" algn="l" rtl="0">
              <a:lnSpc>
                <a:spcPct val="150000"/>
              </a:lnSpc>
              <a:spcBef>
                <a:spcPts val="0"/>
              </a:spcBef>
              <a:spcAft>
                <a:spcPts val="0"/>
              </a:spcAft>
              <a:buClr>
                <a:srgbClr val="000000"/>
              </a:buClr>
              <a:buSzPts val="2500"/>
              <a:buFont typeface="Calibri"/>
              <a:buChar char="❏"/>
              <a:defRPr sz="2500">
                <a:solidFill>
                  <a:srgbClr val="000000"/>
                </a:solidFill>
                <a:latin typeface="Calibri"/>
                <a:ea typeface="Calibri"/>
                <a:cs typeface="Calibri"/>
                <a:sym typeface="Calibri"/>
              </a:defRPr>
            </a:pPr>
            <a:r>
              <a:rPr dirty="0"/>
              <a:t>Η απ</a:t>
            </a:r>
            <a:r>
              <a:rPr dirty="0" err="1"/>
              <a:t>ώλει</a:t>
            </a:r>
            <a:r>
              <a:rPr dirty="0"/>
              <a:t>α τροφίμων λαμβάνει χώρα στην καλλιέργεια, </a:t>
            </a:r>
            <a:r>
              <a:rPr lang="el-GR" dirty="0"/>
              <a:t>σ</a:t>
            </a:r>
            <a:r>
              <a:rPr dirty="0" err="1"/>
              <a:t>τη</a:t>
            </a:r>
            <a:r>
              <a:rPr lang="el-GR" dirty="0"/>
              <a:t> </a:t>
            </a:r>
            <a:r>
              <a:rPr dirty="0" err="1"/>
              <a:t>δι</a:t>
            </a:r>
            <a:r>
              <a:rPr dirty="0"/>
              <a:t>αχείριση και </a:t>
            </a:r>
            <a:r>
              <a:rPr lang="el-GR" dirty="0"/>
              <a:t>σ</a:t>
            </a:r>
            <a:r>
              <a:rPr dirty="0"/>
              <a:t>τ</a:t>
            </a:r>
            <a:r>
              <a:rPr lang="el-GR" dirty="0"/>
              <a:t>η</a:t>
            </a:r>
            <a:r>
              <a:rPr dirty="0"/>
              <a:t> συσκευασία, παραγωγή, διανομή και </a:t>
            </a:r>
            <a:r>
              <a:rPr lang="el-GR" dirty="0"/>
              <a:t>κατανάλωση</a:t>
            </a:r>
            <a:endParaRPr sz="2500" b="0" i="0" u="none" strike="noStrike" cap="none" dirty="0">
              <a:solidFill>
                <a:srgbClr val="000000"/>
              </a:solidFill>
              <a:latin typeface="Calibri"/>
              <a:ea typeface="Calibri"/>
              <a:cs typeface="Calibri"/>
              <a:sym typeface="Calibri"/>
            </a:endParaRPr>
          </a:p>
          <a:p>
            <a:pPr marL="457200" marR="0" lvl="0" indent="-387350" algn="l" rtl="0">
              <a:lnSpc>
                <a:spcPct val="150000"/>
              </a:lnSpc>
              <a:spcBef>
                <a:spcPts val="0"/>
              </a:spcBef>
              <a:spcAft>
                <a:spcPts val="0"/>
              </a:spcAft>
              <a:buClr>
                <a:srgbClr val="000000"/>
              </a:buClr>
              <a:buSzPts val="2500"/>
              <a:buFont typeface="Calibri"/>
              <a:buChar char="❏"/>
              <a:defRPr sz="2500">
                <a:solidFill>
                  <a:srgbClr val="000000"/>
                </a:solidFill>
                <a:latin typeface="Calibri"/>
                <a:ea typeface="Calibri"/>
                <a:cs typeface="Calibri"/>
                <a:sym typeface="Calibri"/>
              </a:defRPr>
            </a:pPr>
            <a:r>
              <a:rPr dirty="0"/>
              <a:t>Ο </a:t>
            </a:r>
            <a:r>
              <a:rPr dirty="0" err="1"/>
              <a:t>κύριος</a:t>
            </a:r>
            <a:r>
              <a:rPr dirty="0"/>
              <a:t> πα</a:t>
            </a:r>
            <a:r>
              <a:rPr dirty="0" err="1"/>
              <a:t>ράγοντ</a:t>
            </a:r>
            <a:r>
              <a:rPr dirty="0"/>
              <a:t>ας είναι </a:t>
            </a:r>
            <a:r>
              <a:rPr lang="el-GR" dirty="0"/>
              <a:t>η κατανάλωση στα</a:t>
            </a:r>
            <a:r>
              <a:rPr dirty="0"/>
              <a:t> </a:t>
            </a:r>
            <a:r>
              <a:rPr dirty="0" err="1"/>
              <a:t>νοικοκυρι</a:t>
            </a:r>
            <a:r>
              <a:rPr lang="el-GR" dirty="0"/>
              <a:t>ά</a:t>
            </a:r>
            <a:endParaRPr sz="2500" b="0" i="0" u="none" strike="noStrike" cap="none" dirty="0">
              <a:solidFill>
                <a:srgbClr val="000000"/>
              </a:solidFill>
              <a:latin typeface="Calibri"/>
              <a:ea typeface="Calibri"/>
              <a:cs typeface="Calibri"/>
              <a:sym typeface="Calibri"/>
            </a:endParaRPr>
          </a:p>
          <a:p>
            <a:pPr marL="457200" marR="0" lvl="0" indent="-387350" algn="l" rtl="0">
              <a:lnSpc>
                <a:spcPct val="150000"/>
              </a:lnSpc>
              <a:spcBef>
                <a:spcPts val="0"/>
              </a:spcBef>
              <a:spcAft>
                <a:spcPts val="0"/>
              </a:spcAft>
              <a:buClr>
                <a:srgbClr val="000000"/>
              </a:buClr>
              <a:buSzPts val="2500"/>
              <a:buFont typeface="Calibri"/>
              <a:buChar char="❏"/>
              <a:defRPr sz="2500">
                <a:latin typeface="Calibri"/>
                <a:ea typeface="Calibri"/>
                <a:cs typeface="Calibri"/>
                <a:sym typeface="Calibri"/>
              </a:defRPr>
            </a:pPr>
            <a:r>
              <a:rPr dirty="0">
                <a:solidFill>
                  <a:srgbClr val="000000"/>
                </a:solidFill>
              </a:rPr>
              <a:t>Υπ</a:t>
            </a:r>
            <a:r>
              <a:rPr dirty="0" err="1">
                <a:solidFill>
                  <a:srgbClr val="000000"/>
                </a:solidFill>
              </a:rPr>
              <a:t>άρχουν</a:t>
            </a:r>
            <a:r>
              <a:rPr dirty="0">
                <a:solidFill>
                  <a:srgbClr val="000000"/>
                </a:solidFill>
              </a:rPr>
              <a:t> </a:t>
            </a:r>
            <a:r>
              <a:rPr dirty="0" err="1">
                <a:solidFill>
                  <a:srgbClr val="000000"/>
                </a:solidFill>
              </a:rPr>
              <a:t>μέτρ</a:t>
            </a:r>
            <a:r>
              <a:rPr dirty="0">
                <a:solidFill>
                  <a:srgbClr val="000000"/>
                </a:solidFill>
              </a:rPr>
              <a:t>α που μπορούν να ληφθούν για τη μείωση της απώλειας τροφίμων (</a:t>
            </a:r>
            <a:r>
              <a:rPr u="sng" dirty="0">
                <a:solidFill>
                  <a:schemeClr val="accent1">
                    <a:lumMod val="75000"/>
                  </a:schemeClr>
                </a:solidFill>
                <a:hlinkClick r:id="rId3" action="ppaction://hlinksldjump">
                  <a:extLst>
                    <a:ext uri="{A12FA001-AC4F-418D-AE19-62706E023703}">
                      <ahyp:hlinkClr xmlns:ahyp="http://schemas.microsoft.com/office/drawing/2018/hyperlinkcolor" val="tx"/>
                    </a:ext>
                  </a:extLst>
                </a:hlinkClick>
              </a:rPr>
              <a:t>διαφάνεια 20</a:t>
            </a:r>
            <a:r>
              <a:rPr dirty="0">
                <a:solidFill>
                  <a:srgbClr val="000000"/>
                </a:solidFill>
              </a:rPr>
              <a:t>)</a:t>
            </a:r>
            <a:endParaRPr sz="2500" b="0" i="0" u="none" strike="noStrike" cap="none" dirty="0">
              <a:solidFill>
                <a:srgbClr val="000000"/>
              </a:solidFill>
              <a:latin typeface="Calibri"/>
              <a:ea typeface="Calibri"/>
              <a:cs typeface="Calibri"/>
              <a:sym typeface="Calibri"/>
            </a:endParaRPr>
          </a:p>
          <a:p>
            <a:pPr marL="457200" marR="0" lvl="0" indent="-387350" algn="l" rtl="0">
              <a:lnSpc>
                <a:spcPct val="150000"/>
              </a:lnSpc>
              <a:spcBef>
                <a:spcPts val="0"/>
              </a:spcBef>
              <a:spcAft>
                <a:spcPts val="0"/>
              </a:spcAft>
              <a:buClr>
                <a:srgbClr val="000000"/>
              </a:buClr>
              <a:buSzPts val="2500"/>
              <a:buFont typeface="Titillium Web"/>
              <a:buChar char="❏"/>
            </a:pPr>
            <a:r>
              <a:rPr lang="en-GB" sz="2500" i="0" u="sng" strike="noStrike" cap="none" dirty="0">
                <a:solidFill>
                  <a:schemeClr val="accent1">
                    <a:lumMod val="75000"/>
                  </a:schemeClr>
                </a:solidFill>
                <a:latin typeface="Titillium Web"/>
                <a:ea typeface="Titillium Web"/>
                <a:cs typeface="Titillium Web"/>
                <a:sym typeface="Titillium Web"/>
                <a:hlinkClick r:id="rId4">
                  <a:extLst>
                    <a:ext uri="{A12FA001-AC4F-418D-AE19-62706E023703}">
                      <ahyp:hlinkClr xmlns:ahyp="http://schemas.microsoft.com/office/drawing/2018/hyperlinkcolor" val="tx"/>
                    </a:ext>
                  </a:extLst>
                </a:hlinkClick>
              </a:rPr>
              <a:t>5 </a:t>
            </a:r>
            <a:r>
              <a:rPr lang="el-GR" sz="2500" i="0" u="sng" strike="noStrike" cap="none" dirty="0">
                <a:solidFill>
                  <a:schemeClr val="accent1">
                    <a:lumMod val="75000"/>
                  </a:schemeClr>
                </a:solidFill>
                <a:latin typeface="Calibri" panose="020F0502020204030204" pitchFamily="34" charset="0"/>
                <a:ea typeface="Titillium Web"/>
                <a:cs typeface="Calibri" panose="020F0502020204030204" pitchFamily="34" charset="0"/>
                <a:sym typeface="Titillium Web"/>
                <a:hlinkClick r:id="rId4">
                  <a:extLst>
                    <a:ext uri="{A12FA001-AC4F-418D-AE19-62706E023703}">
                      <ahyp:hlinkClr xmlns:ahyp="http://schemas.microsoft.com/office/drawing/2018/hyperlinkcolor" val="tx"/>
                    </a:ext>
                  </a:extLst>
                </a:hlinkClick>
              </a:rPr>
              <a:t>συμβουλές</a:t>
            </a:r>
            <a:r>
              <a:rPr lang="en-GB" sz="2500" i="0" u="sng" strike="noStrike" cap="none" dirty="0">
                <a:solidFill>
                  <a:schemeClr val="accent1">
                    <a:lumMod val="75000"/>
                  </a:schemeClr>
                </a:solidFill>
                <a:latin typeface="Calibri" panose="020F0502020204030204" pitchFamily="34" charset="0"/>
                <a:ea typeface="Titillium Web"/>
                <a:cs typeface="Calibri" panose="020F0502020204030204" pitchFamily="34" charset="0"/>
                <a:sym typeface="Titillium Web"/>
                <a:hlinkClick r:id="rId4">
                  <a:extLst>
                    <a:ext uri="{A12FA001-AC4F-418D-AE19-62706E023703}">
                      <ahyp:hlinkClr xmlns:ahyp="http://schemas.microsoft.com/office/drawing/2018/hyperlinkcolor" val="tx"/>
                    </a:ext>
                  </a:extLst>
                </a:hlinkClick>
              </a:rPr>
              <a:t> </a:t>
            </a:r>
            <a:r>
              <a:rPr lang="el-GR" sz="2500" i="0" u="sng" strike="noStrike" cap="none" dirty="0">
                <a:solidFill>
                  <a:schemeClr val="accent1">
                    <a:lumMod val="75000"/>
                  </a:schemeClr>
                </a:solidFill>
                <a:latin typeface="Calibri" panose="020F0502020204030204" pitchFamily="34" charset="0"/>
                <a:ea typeface="Titillium Web"/>
                <a:cs typeface="Calibri" panose="020F0502020204030204" pitchFamily="34" charset="0"/>
                <a:sym typeface="Titillium Web"/>
                <a:hlinkClick r:id="rId4">
                  <a:extLst>
                    <a:ext uri="{A12FA001-AC4F-418D-AE19-62706E023703}">
                      <ahyp:hlinkClr xmlns:ahyp="http://schemas.microsoft.com/office/drawing/2018/hyperlinkcolor" val="tx"/>
                    </a:ext>
                  </a:extLst>
                </a:hlinkClick>
              </a:rPr>
              <a:t>για μείωση της σπατάλης τροφί</a:t>
            </a:r>
            <a:r>
              <a:rPr lang="el-GR" sz="2500" u="sng" dirty="0">
                <a:solidFill>
                  <a:schemeClr val="accent1">
                    <a:lumMod val="75000"/>
                  </a:schemeClr>
                </a:solidFill>
                <a:latin typeface="Calibri" panose="020F0502020204030204" pitchFamily="34" charset="0"/>
                <a:ea typeface="Titillium Web"/>
                <a:cs typeface="Calibri" panose="020F0502020204030204" pitchFamily="34" charset="0"/>
                <a:sym typeface="Titillium Web"/>
                <a:hlinkClick r:id="rId4">
                  <a:extLst>
                    <a:ext uri="{A12FA001-AC4F-418D-AE19-62706E023703}">
                      <ahyp:hlinkClr xmlns:ahyp="http://schemas.microsoft.com/office/drawing/2018/hyperlinkcolor" val="tx"/>
                    </a:ext>
                  </a:extLst>
                </a:hlinkClick>
              </a:rPr>
              <a:t>μων</a:t>
            </a:r>
            <a:r>
              <a:rPr lang="en-GB" sz="2500" i="0" u="sng" strike="noStrike" cap="none" dirty="0">
                <a:solidFill>
                  <a:schemeClr val="accent1">
                    <a:lumMod val="75000"/>
                  </a:schemeClr>
                </a:solidFill>
                <a:latin typeface="Titillium Web"/>
                <a:ea typeface="Titillium Web"/>
                <a:cs typeface="Titillium Web"/>
                <a:sym typeface="Titillium Web"/>
                <a:hlinkClick r:id="rId4">
                  <a:extLst>
                    <a:ext uri="{A12FA001-AC4F-418D-AE19-62706E023703}">
                      <ahyp:hlinkClr xmlns:ahyp="http://schemas.microsoft.com/office/drawing/2018/hyperlinkcolor" val="tx"/>
                    </a:ext>
                  </a:extLst>
                </a:hlinkClick>
              </a:rPr>
              <a:t> </a:t>
            </a:r>
            <a:r>
              <a:rPr lang="en-GB" sz="2500" i="0" u="none" strike="noStrike" cap="none" dirty="0">
                <a:solidFill>
                  <a:srgbClr val="000000"/>
                </a:solidFill>
                <a:latin typeface="Titillium Web"/>
                <a:ea typeface="Titillium Web"/>
                <a:cs typeface="Titillium Web"/>
                <a:sym typeface="Titillium Web"/>
              </a:rPr>
              <a:t>(video)</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g13997ca9e4d_0_1962"/>
          <p:cNvSpPr/>
          <p:nvPr/>
        </p:nvSpPr>
        <p:spPr>
          <a:xfrm>
            <a:off x="4760913" y="2078180"/>
            <a:ext cx="3308265" cy="1194217"/>
          </a:xfrm>
          <a:prstGeom prst="rect">
            <a:avLst/>
          </a:prstGeom>
          <a:solidFill>
            <a:srgbClr val="00AB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87" name="Google Shape;487;g13997ca9e4d_0_1962"/>
          <p:cNvSpPr txBox="1">
            <a:spLocks noGrp="1"/>
          </p:cNvSpPr>
          <p:nvPr>
            <p:ph type="sldNum" idx="12"/>
          </p:nvPr>
        </p:nvSpPr>
        <p:spPr>
          <a:xfrm>
            <a:off x="9313984" y="6356350"/>
            <a:ext cx="2743200" cy="365100"/>
          </a:xfrm>
          <a:prstGeom prst="rect">
            <a:avLst/>
          </a:prstGeom>
          <a:noFill/>
          <a:ln>
            <a:noFill/>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nl-NL"/>
              <a:t>35</a:t>
            </a:fld>
            <a:endParaRPr/>
          </a:p>
        </p:txBody>
      </p:sp>
      <p:sp>
        <p:nvSpPr>
          <p:cNvPr id="488" name="Google Shape;488;g13997ca9e4d_0_1962"/>
          <p:cNvSpPr txBox="1"/>
          <p:nvPr/>
        </p:nvSpPr>
        <p:spPr>
          <a:xfrm>
            <a:off x="4653031" y="2305976"/>
            <a:ext cx="3524027" cy="73862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l-GR" sz="4200" b="1" dirty="0">
                <a:solidFill>
                  <a:schemeClr val="lt1"/>
                </a:solidFill>
                <a:latin typeface="Arial"/>
                <a:ea typeface="Arial"/>
                <a:cs typeface="Arial"/>
                <a:sym typeface="Arial"/>
              </a:rPr>
              <a:t>Ευχαριστώ</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g1270f1b0859_0_11"/>
          <p:cNvSpPr txBox="1">
            <a:spLocks noGrp="1"/>
          </p:cNvSpPr>
          <p:nvPr>
            <p:ph type="body" idx="1"/>
          </p:nvPr>
        </p:nvSpPr>
        <p:spPr>
          <a:xfrm>
            <a:off x="527050" y="694125"/>
            <a:ext cx="10038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500" b="1"/>
            </a:pPr>
            <a:r>
              <a:rPr dirty="0" err="1"/>
              <a:t>Πετάτε</a:t>
            </a:r>
            <a:r>
              <a:rPr dirty="0"/>
              <a:t> φα</a:t>
            </a:r>
            <a:r>
              <a:rPr dirty="0" err="1"/>
              <a:t>γητό</a:t>
            </a:r>
            <a:r>
              <a:rPr dirty="0"/>
              <a:t> </a:t>
            </a:r>
            <a:r>
              <a:rPr dirty="0" err="1"/>
              <a:t>εσείς</a:t>
            </a:r>
            <a:r>
              <a:rPr dirty="0"/>
              <a:t> ή</a:t>
            </a:r>
            <a:endParaRPr sz="3500" b="1" dirty="0"/>
          </a:p>
          <a:p>
            <a:pPr marL="0" lvl="0" indent="0" algn="ctr" rtl="0">
              <a:lnSpc>
                <a:spcPct val="100000"/>
              </a:lnSpc>
              <a:spcBef>
                <a:spcPts val="0"/>
              </a:spcBef>
              <a:spcAft>
                <a:spcPts val="0"/>
              </a:spcAft>
              <a:buClr>
                <a:schemeClr val="dk2"/>
              </a:buClr>
              <a:buSzPts val="3000"/>
              <a:buNone/>
              <a:defRPr sz="3500" b="1"/>
            </a:pPr>
            <a:r>
              <a:rPr dirty="0"/>
              <a:t>τα </a:t>
            </a:r>
            <a:r>
              <a:rPr dirty="0" err="1"/>
              <a:t>μέλη</a:t>
            </a:r>
            <a:r>
              <a:rPr dirty="0"/>
              <a:t> </a:t>
            </a:r>
            <a:r>
              <a:rPr dirty="0" err="1"/>
              <a:t>της</a:t>
            </a:r>
            <a:r>
              <a:rPr dirty="0"/>
              <a:t> </a:t>
            </a:r>
            <a:r>
              <a:rPr dirty="0" err="1"/>
              <a:t>οικογένειάς</a:t>
            </a:r>
            <a:r>
              <a:rPr dirty="0"/>
              <a:t> σας;</a:t>
            </a:r>
            <a:endParaRPr sz="3500" b="1" dirty="0"/>
          </a:p>
        </p:txBody>
      </p:sp>
      <p:sp>
        <p:nvSpPr>
          <p:cNvPr id="158" name="Google Shape;158;g1270f1b0859_0_11"/>
          <p:cNvSpPr txBox="1">
            <a:spLocks noGrp="1"/>
          </p:cNvSpPr>
          <p:nvPr>
            <p:ph type="body" idx="2"/>
          </p:nvPr>
        </p:nvSpPr>
        <p:spPr>
          <a:xfrm>
            <a:off x="784699" y="1776975"/>
            <a:ext cx="10268311" cy="4386900"/>
          </a:xfrm>
          <a:prstGeom prst="rect">
            <a:avLst/>
          </a:prstGeom>
          <a:noFill/>
          <a:ln>
            <a:noFill/>
          </a:ln>
        </p:spPr>
        <p:txBody>
          <a:bodyPr spcFirstLastPara="1" wrap="square" lIns="91425" tIns="45700" rIns="91425" bIns="45700" anchor="t" anchorCtr="0">
            <a:noAutofit/>
          </a:bodyPr>
          <a:lstStyle/>
          <a:p>
            <a:pPr marL="457200" lvl="0" indent="-419100" algn="l" rtl="0">
              <a:lnSpc>
                <a:spcPct val="150000"/>
              </a:lnSpc>
              <a:spcBef>
                <a:spcPts val="0"/>
              </a:spcBef>
              <a:spcAft>
                <a:spcPts val="0"/>
              </a:spcAft>
              <a:buSzPts val="3000"/>
              <a:buAutoNum type="arabicPeriod"/>
              <a:defRPr sz="3000"/>
            </a:pPr>
            <a:r>
              <a:rPr sz="2800" dirty="0" err="1"/>
              <a:t>Ποτέ</a:t>
            </a:r>
            <a:endParaRPr sz="2800" dirty="0"/>
          </a:p>
          <a:p>
            <a:pPr marL="457200" lvl="0" indent="-419100" algn="l" rtl="0">
              <a:lnSpc>
                <a:spcPct val="150000"/>
              </a:lnSpc>
              <a:spcBef>
                <a:spcPts val="0"/>
              </a:spcBef>
              <a:spcAft>
                <a:spcPts val="0"/>
              </a:spcAft>
              <a:buSzPts val="3000"/>
              <a:buAutoNum type="arabicPeriod"/>
              <a:defRPr sz="3000"/>
            </a:pPr>
            <a:r>
              <a:rPr sz="2800" dirty="0" err="1"/>
              <a:t>Μερικές</a:t>
            </a:r>
            <a:r>
              <a:rPr sz="2800" dirty="0"/>
              <a:t> </a:t>
            </a:r>
            <a:r>
              <a:rPr sz="2800" dirty="0" err="1"/>
              <a:t>φορές</a:t>
            </a:r>
            <a:r>
              <a:rPr sz="2800" dirty="0"/>
              <a:t>, </a:t>
            </a:r>
            <a:r>
              <a:rPr sz="2800" dirty="0" err="1"/>
              <a:t>κυρίως</a:t>
            </a:r>
            <a:r>
              <a:rPr sz="2800" dirty="0"/>
              <a:t> π</a:t>
            </a:r>
            <a:r>
              <a:rPr sz="2800" dirty="0" err="1"/>
              <a:t>ερισσεύμ</a:t>
            </a:r>
            <a:r>
              <a:rPr sz="2800" dirty="0"/>
              <a:t>ατα από γεύματα ή μέρη τροφίμων που δεν χρειαζόμαστε, όπως φλούδες πατάτας</a:t>
            </a:r>
          </a:p>
          <a:p>
            <a:pPr marL="457200" lvl="0" indent="-419100" algn="l" rtl="0">
              <a:lnSpc>
                <a:spcPct val="150000"/>
              </a:lnSpc>
              <a:spcBef>
                <a:spcPts val="0"/>
              </a:spcBef>
              <a:spcAft>
                <a:spcPts val="0"/>
              </a:spcAft>
              <a:buSzPts val="3000"/>
              <a:buAutoNum type="arabicPeriod"/>
              <a:defRPr sz="3000"/>
            </a:pPr>
            <a:r>
              <a:rPr sz="2800" dirty="0" err="1"/>
              <a:t>Συνεχώς</a:t>
            </a:r>
            <a:r>
              <a:rPr sz="2800" dirty="0"/>
              <a:t>, π</a:t>
            </a:r>
            <a:r>
              <a:rPr sz="2800" dirty="0" err="1"/>
              <a:t>ερισσεύμ</a:t>
            </a:r>
            <a:r>
              <a:rPr sz="2800" dirty="0"/>
              <a:t>ατα από γεύματα, ληγμένα ή χαλασμένα προϊόντα, τρόφιμα που δεν καταναλώθηκαν και ούτω καθεξής</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g1270f1b0859_0_21"/>
          <p:cNvSpPr txBox="1">
            <a:spLocks noGrp="1"/>
          </p:cNvSpPr>
          <p:nvPr>
            <p:ph type="body" idx="1"/>
          </p:nvPr>
        </p:nvSpPr>
        <p:spPr>
          <a:xfrm>
            <a:off x="478000" y="419425"/>
            <a:ext cx="10038000" cy="1073628"/>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500" b="1"/>
            </a:pPr>
            <a:r>
              <a:rPr lang="el-GR" dirty="0"/>
              <a:t>Α</a:t>
            </a:r>
            <a:r>
              <a:rPr dirty="0"/>
              <a:t>π</a:t>
            </a:r>
            <a:r>
              <a:rPr dirty="0" err="1"/>
              <a:t>ώλει</a:t>
            </a:r>
            <a:r>
              <a:rPr dirty="0"/>
              <a:t>α τροφίμων </a:t>
            </a:r>
            <a:r>
              <a:rPr lang="en-GB" dirty="0"/>
              <a:t>vs.</a:t>
            </a:r>
            <a:r>
              <a:rPr dirty="0"/>
              <a:t> </a:t>
            </a:r>
            <a:r>
              <a:rPr lang="el-GR" dirty="0"/>
              <a:t>Σ</a:t>
            </a:r>
            <a:r>
              <a:rPr dirty="0"/>
              <a:t>πα</a:t>
            </a:r>
            <a:r>
              <a:rPr dirty="0" err="1"/>
              <a:t>τάλη</a:t>
            </a:r>
            <a:r>
              <a:rPr dirty="0"/>
              <a:t> τροφίμων</a:t>
            </a:r>
            <a:endParaRPr sz="3500" b="1" dirty="0"/>
          </a:p>
        </p:txBody>
      </p:sp>
      <p:sp>
        <p:nvSpPr>
          <p:cNvPr id="164" name="Google Shape;164;g1270f1b0859_0_21"/>
          <p:cNvSpPr txBox="1">
            <a:spLocks noGrp="1"/>
          </p:cNvSpPr>
          <p:nvPr>
            <p:ph type="body" idx="2"/>
          </p:nvPr>
        </p:nvSpPr>
        <p:spPr>
          <a:xfrm>
            <a:off x="6419432" y="2040700"/>
            <a:ext cx="4715400" cy="30093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2000"/>
              <a:buNone/>
              <a:defRPr sz="2800"/>
            </a:pPr>
            <a:r>
              <a:rPr dirty="0" err="1"/>
              <a:t>Τρόφιμ</a:t>
            </a:r>
            <a:r>
              <a:rPr dirty="0"/>
              <a:t>α και συναφή μη βρώσιμα μέρη που ουσιαστικά απορρίπτονται από τους χώρους παραγωγής, λιανικής πώλησης και τα νοικοκυριά </a:t>
            </a:r>
            <a:endParaRPr sz="2800" dirty="0"/>
          </a:p>
        </p:txBody>
      </p:sp>
      <p:sp>
        <p:nvSpPr>
          <p:cNvPr id="165" name="Google Shape;165;g1270f1b0859_0_21"/>
          <p:cNvSpPr txBox="1"/>
          <p:nvPr/>
        </p:nvSpPr>
        <p:spPr>
          <a:xfrm>
            <a:off x="527050" y="2040700"/>
            <a:ext cx="5515800" cy="406262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800"/>
              <a:buFont typeface="Arial"/>
              <a:buNone/>
              <a:defRPr sz="2800">
                <a:solidFill>
                  <a:srgbClr val="000000"/>
                </a:solidFill>
                <a:latin typeface="Calibri"/>
                <a:ea typeface="Calibri"/>
                <a:cs typeface="Calibri"/>
                <a:sym typeface="Calibri"/>
              </a:defRPr>
            </a:pPr>
            <a:r>
              <a:rPr dirty="0" err="1"/>
              <a:t>Όλες</a:t>
            </a:r>
            <a:r>
              <a:rPr dirty="0"/>
              <a:t> </a:t>
            </a:r>
            <a:r>
              <a:rPr dirty="0" err="1"/>
              <a:t>οι</a:t>
            </a:r>
            <a:r>
              <a:rPr dirty="0"/>
              <a:t> π</a:t>
            </a:r>
            <a:r>
              <a:rPr dirty="0" err="1"/>
              <a:t>οσότητες</a:t>
            </a:r>
            <a:r>
              <a:rPr dirty="0"/>
              <a:t> από βα</a:t>
            </a:r>
            <a:r>
              <a:rPr dirty="0" err="1"/>
              <a:t>σικά</a:t>
            </a:r>
            <a:r>
              <a:rPr dirty="0"/>
              <a:t> </a:t>
            </a:r>
            <a:r>
              <a:rPr dirty="0" err="1"/>
              <a:t>φυτικά</a:t>
            </a:r>
            <a:r>
              <a:rPr dirty="0"/>
              <a:t> ή </a:t>
            </a:r>
            <a:r>
              <a:rPr dirty="0" err="1"/>
              <a:t>ζω</a:t>
            </a:r>
            <a:r>
              <a:rPr lang="el-GR" dirty="0"/>
              <a:t>ϊ</a:t>
            </a:r>
            <a:r>
              <a:rPr dirty="0" err="1"/>
              <a:t>κά</a:t>
            </a:r>
            <a:r>
              <a:rPr dirty="0"/>
              <a:t> π</a:t>
            </a:r>
            <a:r>
              <a:rPr dirty="0" err="1"/>
              <a:t>ροϊόντ</a:t>
            </a:r>
            <a:r>
              <a:rPr dirty="0"/>
              <a:t>α που προορίζονται για κατανάλωση από τον άνθρωπο, οι οποίες </a:t>
            </a:r>
            <a:r>
              <a:rPr lang="el-GR" dirty="0"/>
              <a:t>παράγονται</a:t>
            </a:r>
            <a:r>
              <a:rPr dirty="0"/>
              <a:t> </a:t>
            </a:r>
            <a:r>
              <a:rPr lang="el-GR" dirty="0"/>
              <a:t>κατά</a:t>
            </a:r>
            <a:r>
              <a:rPr dirty="0"/>
              <a:t> </a:t>
            </a:r>
            <a:r>
              <a:rPr dirty="0" err="1"/>
              <a:t>τη</a:t>
            </a:r>
            <a:r>
              <a:rPr dirty="0"/>
              <a:t> </a:t>
            </a:r>
            <a:r>
              <a:rPr lang="el-GR" dirty="0"/>
              <a:t>μετασυλλεκτική αλυσίδα</a:t>
            </a:r>
            <a:r>
              <a:rPr dirty="0"/>
              <a:t>/</a:t>
            </a:r>
            <a:r>
              <a:rPr dirty="0" err="1"/>
              <a:t>σφ</a:t>
            </a:r>
            <a:r>
              <a:rPr dirty="0"/>
              <a:t>αγή</a:t>
            </a:r>
            <a:r>
              <a:rPr lang="el-GR" dirty="0"/>
              <a:t>/αλυσίδα εφοδιασμού</a:t>
            </a:r>
            <a:r>
              <a:rPr dirty="0"/>
              <a:t> και απορρίπτονται πριν φθάσουν στο επίπεδο λιανικής πώλησης </a:t>
            </a:r>
            <a:endParaRPr sz="2800" b="0" i="0" u="none" strike="noStrike" cap="none" dirty="0">
              <a:solidFill>
                <a:srgbClr val="000000"/>
              </a:solidFill>
              <a:latin typeface="Calibri"/>
              <a:ea typeface="Calibri"/>
              <a:cs typeface="Calibri"/>
              <a:sym typeface="Calibri"/>
            </a:endParaRPr>
          </a:p>
        </p:txBody>
      </p:sp>
      <p:cxnSp>
        <p:nvCxnSpPr>
          <p:cNvPr id="166" name="Google Shape;166;g1270f1b0859_0_21"/>
          <p:cNvCxnSpPr>
            <a:cxnSpLocks/>
          </p:cNvCxnSpPr>
          <p:nvPr/>
        </p:nvCxnSpPr>
        <p:spPr>
          <a:xfrm>
            <a:off x="2967791" y="1130383"/>
            <a:ext cx="0" cy="657727"/>
          </a:xfrm>
          <a:prstGeom prst="straightConnector1">
            <a:avLst/>
          </a:prstGeom>
          <a:noFill/>
          <a:ln w="9525" cap="flat" cmpd="sng">
            <a:solidFill>
              <a:schemeClr val="dk2"/>
            </a:solidFill>
            <a:prstDash val="solid"/>
            <a:round/>
            <a:headEnd type="none" w="sm" len="sm"/>
            <a:tailEnd type="triangle" w="med" len="med"/>
          </a:ln>
        </p:spPr>
      </p:cxnSp>
      <p:cxnSp>
        <p:nvCxnSpPr>
          <p:cNvPr id="167" name="Google Shape;167;g1270f1b0859_0_21"/>
          <p:cNvCxnSpPr>
            <a:cxnSpLocks/>
          </p:cNvCxnSpPr>
          <p:nvPr/>
        </p:nvCxnSpPr>
        <p:spPr>
          <a:xfrm>
            <a:off x="7381468" y="1054199"/>
            <a:ext cx="0" cy="871991"/>
          </a:xfrm>
          <a:prstGeom prst="straightConnector1">
            <a:avLst/>
          </a:prstGeom>
          <a:noFill/>
          <a:ln w="9525" cap="flat" cmpd="sng">
            <a:solidFill>
              <a:schemeClr val="dk2"/>
            </a:solidFill>
            <a:prstDash val="solid"/>
            <a:round/>
            <a:headEnd type="none" w="sm" len="sm"/>
            <a:tailEnd type="triangl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g1270f1b0859_0_26"/>
          <p:cNvSpPr txBox="1">
            <a:spLocks noGrp="1"/>
          </p:cNvSpPr>
          <p:nvPr>
            <p:ph type="body" idx="1"/>
          </p:nvPr>
        </p:nvSpPr>
        <p:spPr>
          <a:xfrm>
            <a:off x="423775" y="321300"/>
            <a:ext cx="9396300" cy="980376"/>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500" b="1"/>
            </a:pPr>
            <a:r>
              <a:rPr sz="3200" dirty="0" err="1"/>
              <a:t>Πόση</a:t>
            </a:r>
            <a:r>
              <a:rPr sz="3200" dirty="0"/>
              <a:t> </a:t>
            </a:r>
            <a:r>
              <a:rPr sz="3200" dirty="0" err="1"/>
              <a:t>είν</a:t>
            </a:r>
            <a:r>
              <a:rPr sz="3200" dirty="0"/>
              <a:t>αι η απώλεια και η σπατάλη τροφίμων που σημειώνεται παγκοσμίως κάθε χρόνο;</a:t>
            </a:r>
            <a:endParaRPr sz="3200" b="1" dirty="0"/>
          </a:p>
        </p:txBody>
      </p:sp>
      <p:sp>
        <p:nvSpPr>
          <p:cNvPr id="173" name="Google Shape;173;g1270f1b0859_0_26"/>
          <p:cNvSpPr txBox="1"/>
          <p:nvPr/>
        </p:nvSpPr>
        <p:spPr>
          <a:xfrm>
            <a:off x="1083900" y="1390603"/>
            <a:ext cx="4479000" cy="1723518"/>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4000"/>
              <a:buFont typeface="Arial"/>
              <a:buNone/>
              <a:defRPr sz="4000">
                <a:solidFill>
                  <a:srgbClr val="FF0000"/>
                </a:solidFill>
                <a:latin typeface="Calibri"/>
                <a:ea typeface="Calibri"/>
                <a:cs typeface="Calibri"/>
                <a:sym typeface="Calibri"/>
              </a:defRPr>
            </a:pPr>
            <a:r>
              <a:rPr sz="2000" dirty="0" err="1"/>
              <a:t>Το</a:t>
            </a:r>
            <a:r>
              <a:rPr sz="2000" dirty="0"/>
              <a:t> 20%</a:t>
            </a:r>
            <a:endParaRPr sz="2000" b="0" i="0" u="none" strike="noStrike" cap="none" dirty="0">
              <a:solidFill>
                <a:srgbClr val="FF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000"/>
              <a:buFont typeface="Arial"/>
              <a:buNone/>
              <a:defRPr sz="3000">
                <a:solidFill>
                  <a:srgbClr val="FF0000"/>
                </a:solidFill>
                <a:latin typeface="Calibri"/>
                <a:ea typeface="Calibri"/>
                <a:cs typeface="Calibri"/>
                <a:sym typeface="Calibri"/>
              </a:defRPr>
            </a:pPr>
            <a:r>
              <a:rPr sz="2000" dirty="0" err="1"/>
              <a:t>της</a:t>
            </a:r>
            <a:r>
              <a:rPr sz="2000" dirty="0"/>
              <a:t> </a:t>
            </a:r>
            <a:r>
              <a:rPr sz="2000" dirty="0" err="1"/>
              <a:t>ετήσι</a:t>
            </a:r>
            <a:r>
              <a:rPr sz="2000" dirty="0"/>
              <a:t>ας απώλειας τροφίμων </a:t>
            </a:r>
            <a:r>
              <a:rPr sz="2000" u="sng" dirty="0"/>
              <a:t>στην Ευρώπη </a:t>
            </a:r>
            <a:r>
              <a:rPr sz="2000" dirty="0"/>
              <a:t>ανέρχεται σ</a:t>
            </a:r>
            <a:r>
              <a:rPr lang="el-GR" sz="2000" dirty="0"/>
              <a:t>ε</a:t>
            </a:r>
            <a:endParaRPr sz="2000" b="0" i="0" u="none" strike="noStrike" cap="none" dirty="0">
              <a:solidFill>
                <a:srgbClr val="FF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500"/>
              <a:buFont typeface="Arial"/>
              <a:buNone/>
            </a:pPr>
            <a:endParaRPr sz="2000" b="0" i="0" u="none" strike="noStrike" cap="none" dirty="0">
              <a:solidFill>
                <a:srgbClr val="FF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000"/>
              <a:buFont typeface="Arial"/>
              <a:buNone/>
              <a:defRPr>
                <a:solidFill>
                  <a:srgbClr val="FF0000"/>
                </a:solidFill>
                <a:latin typeface="Calibri"/>
                <a:ea typeface="Calibri"/>
                <a:cs typeface="Calibri"/>
                <a:sym typeface="Calibri"/>
              </a:defRPr>
            </a:pPr>
            <a:r>
              <a:rPr sz="2000" dirty="0"/>
              <a:t>π</a:t>
            </a:r>
            <a:r>
              <a:rPr sz="2000" dirty="0" err="1"/>
              <a:t>ερί</a:t>
            </a:r>
            <a:r>
              <a:rPr sz="2000" dirty="0"/>
              <a:t>που 88 εκατομμύρια τόνους ετησίως</a:t>
            </a:r>
            <a:endParaRPr sz="2000" b="0" i="0" u="none" strike="noStrike" cap="none" dirty="0">
              <a:solidFill>
                <a:srgbClr val="FF0000"/>
              </a:solidFill>
              <a:latin typeface="Calibri"/>
              <a:ea typeface="Calibri"/>
              <a:cs typeface="Calibri"/>
              <a:sym typeface="Calibri"/>
            </a:endParaRPr>
          </a:p>
        </p:txBody>
      </p:sp>
      <p:sp>
        <p:nvSpPr>
          <p:cNvPr id="174" name="Google Shape;174;g1270f1b0859_0_26"/>
          <p:cNvSpPr txBox="1"/>
          <p:nvPr/>
        </p:nvSpPr>
        <p:spPr>
          <a:xfrm>
            <a:off x="6314884" y="1390603"/>
            <a:ext cx="4945800" cy="1600408"/>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4000"/>
              <a:buFont typeface="Arial"/>
              <a:buNone/>
              <a:defRPr sz="4000">
                <a:solidFill>
                  <a:srgbClr val="FF0000"/>
                </a:solidFill>
                <a:latin typeface="Calibri"/>
                <a:ea typeface="Calibri"/>
                <a:cs typeface="Calibri"/>
                <a:sym typeface="Calibri"/>
              </a:defRPr>
            </a:pPr>
            <a:r>
              <a:rPr sz="1800" dirty="0" err="1"/>
              <a:t>Το</a:t>
            </a:r>
            <a:r>
              <a:rPr sz="1800" dirty="0"/>
              <a:t> 30%</a:t>
            </a:r>
            <a:endParaRPr sz="1800" b="0" i="0" u="none" strike="noStrike" cap="none" dirty="0">
              <a:solidFill>
                <a:srgbClr val="FF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2900"/>
              <a:buFont typeface="Arial"/>
              <a:buNone/>
              <a:defRPr sz="2900">
                <a:solidFill>
                  <a:srgbClr val="FF0000"/>
                </a:solidFill>
                <a:latin typeface="Calibri"/>
                <a:ea typeface="Calibri"/>
                <a:cs typeface="Calibri"/>
                <a:sym typeface="Calibri"/>
              </a:defRPr>
            </a:pPr>
            <a:r>
              <a:rPr sz="1800" dirty="0" err="1"/>
              <a:t>της</a:t>
            </a:r>
            <a:r>
              <a:rPr sz="1800" dirty="0"/>
              <a:t> </a:t>
            </a:r>
            <a:r>
              <a:rPr sz="1800" dirty="0" err="1"/>
              <a:t>ετήσι</a:t>
            </a:r>
            <a:r>
              <a:rPr sz="1800" dirty="0"/>
              <a:t>ας απώλειας τροφίμων </a:t>
            </a:r>
            <a:r>
              <a:rPr sz="1800" u="sng" dirty="0"/>
              <a:t>στον κόσμο</a:t>
            </a:r>
            <a:r>
              <a:rPr lang="el-GR" sz="1800" dirty="0">
                <a:solidFill>
                  <a:srgbClr val="FF0000"/>
                </a:solidFill>
                <a:latin typeface="Calibri"/>
                <a:cs typeface="Calibri"/>
                <a:sym typeface="Calibri"/>
              </a:rPr>
              <a:t> </a:t>
            </a:r>
          </a:p>
          <a:p>
            <a:pPr marL="0" marR="0" lvl="0" indent="0" algn="ctr" rtl="0">
              <a:lnSpc>
                <a:spcPct val="100000"/>
              </a:lnSpc>
              <a:spcBef>
                <a:spcPts val="0"/>
              </a:spcBef>
              <a:spcAft>
                <a:spcPts val="0"/>
              </a:spcAft>
              <a:buClr>
                <a:srgbClr val="000000"/>
              </a:buClr>
              <a:buSzPts val="2900"/>
              <a:buFont typeface="Arial"/>
              <a:buNone/>
              <a:defRPr sz="2900">
                <a:solidFill>
                  <a:srgbClr val="FF0000"/>
                </a:solidFill>
                <a:latin typeface="Calibri"/>
                <a:ea typeface="Calibri"/>
                <a:cs typeface="Calibri"/>
                <a:sym typeface="Calibri"/>
              </a:defRPr>
            </a:pPr>
            <a:r>
              <a:rPr sz="1800" dirty="0"/>
              <a:t>α</a:t>
            </a:r>
            <a:r>
              <a:rPr sz="1800" dirty="0" err="1"/>
              <a:t>νέρχετ</a:t>
            </a:r>
            <a:r>
              <a:rPr sz="1800" dirty="0"/>
              <a:t>αι σ</a:t>
            </a:r>
            <a:r>
              <a:rPr lang="el-GR" sz="1800" dirty="0"/>
              <a:t>ε</a:t>
            </a:r>
            <a:br>
              <a:rPr lang="nl-NL" sz="1800" b="0" i="0" u="none" strike="noStrike" cap="none" dirty="0">
                <a:solidFill>
                  <a:srgbClr val="FF0000"/>
                </a:solidFill>
                <a:latin typeface="Calibri"/>
                <a:ea typeface="Calibri"/>
                <a:cs typeface="Calibri"/>
                <a:sym typeface="Calibri"/>
              </a:rPr>
            </a:br>
            <a:endParaRPr sz="1800" b="0" i="0" u="none" strike="noStrike" cap="none" dirty="0">
              <a:solidFill>
                <a:srgbClr val="FF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000"/>
              <a:buFont typeface="Arial"/>
              <a:buNone/>
              <a:defRPr>
                <a:solidFill>
                  <a:srgbClr val="FF0000"/>
                </a:solidFill>
                <a:latin typeface="Calibri"/>
                <a:ea typeface="Calibri"/>
                <a:cs typeface="Calibri"/>
                <a:sym typeface="Calibri"/>
              </a:defRPr>
            </a:pPr>
            <a:r>
              <a:rPr sz="1800" dirty="0"/>
              <a:t>π</a:t>
            </a:r>
            <a:r>
              <a:rPr sz="1800" dirty="0" err="1"/>
              <a:t>ερί</a:t>
            </a:r>
            <a:r>
              <a:rPr sz="1800" dirty="0"/>
              <a:t>που 1,3 εκατομμύρια τόνους ετησίως</a:t>
            </a:r>
            <a:endParaRPr sz="1800" b="0" i="0" u="none" strike="noStrike" cap="none" dirty="0">
              <a:solidFill>
                <a:srgbClr val="FF0000"/>
              </a:solidFill>
              <a:latin typeface="Calibri"/>
              <a:ea typeface="Calibri"/>
              <a:cs typeface="Calibri"/>
              <a:sym typeface="Calibri"/>
            </a:endParaRPr>
          </a:p>
        </p:txBody>
      </p:sp>
      <p:sp>
        <p:nvSpPr>
          <p:cNvPr id="175" name="Google Shape;175;g1270f1b0859_0_26"/>
          <p:cNvSpPr txBox="1"/>
          <p:nvPr/>
        </p:nvSpPr>
        <p:spPr>
          <a:xfrm>
            <a:off x="693900" y="5749213"/>
            <a:ext cx="108042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defRPr sz="1200">
                <a:solidFill>
                  <a:srgbClr val="000000"/>
                </a:solidFill>
                <a:latin typeface="Arial"/>
                <a:ea typeface="Arial"/>
                <a:cs typeface="Arial"/>
                <a:sym typeface="Arial"/>
              </a:defRPr>
            </a:pPr>
            <a:r>
              <a:rPr dirty="0" err="1"/>
              <a:t>Δεδομέν</a:t>
            </a:r>
            <a:r>
              <a:rPr dirty="0"/>
              <a:t>α από: ttps://ec.europa.eu/food/safety/food-waste_en#:~:text=Related%20links-,About%20Food%20Waste,day%20(Eurostat%2C%202020).</a:t>
            </a:r>
            <a:endParaRPr b="0" i="0" u="none" strike="noStrike" cap="none" dirty="0">
              <a:solidFill>
                <a:srgbClr val="000000"/>
              </a:solidFill>
              <a:latin typeface="Arial"/>
              <a:ea typeface="Arial"/>
              <a:cs typeface="Arial"/>
              <a:sym typeface="Arial"/>
            </a:endParaRPr>
          </a:p>
        </p:txBody>
      </p:sp>
      <p:pic>
        <p:nvPicPr>
          <p:cNvPr id="176" name="Google Shape;176;g1270f1b0859_0_26"/>
          <p:cNvPicPr preferRelativeResize="0"/>
          <p:nvPr/>
        </p:nvPicPr>
        <p:blipFill rotWithShape="1">
          <a:blip r:embed="rId3">
            <a:alphaModFix/>
          </a:blip>
          <a:srcRect/>
          <a:stretch/>
        </p:blipFill>
        <p:spPr>
          <a:xfrm>
            <a:off x="1938611" y="3525029"/>
            <a:ext cx="2769577" cy="2031295"/>
          </a:xfrm>
          <a:prstGeom prst="rect">
            <a:avLst/>
          </a:prstGeom>
          <a:noFill/>
          <a:ln>
            <a:noFill/>
          </a:ln>
        </p:spPr>
      </p:pic>
      <p:sp>
        <p:nvSpPr>
          <p:cNvPr id="177" name="Google Shape;177;g1270f1b0859_0_26"/>
          <p:cNvSpPr txBox="1"/>
          <p:nvPr/>
        </p:nvSpPr>
        <p:spPr>
          <a:xfrm>
            <a:off x="3621600" y="6398725"/>
            <a:ext cx="77145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defRPr sz="1200">
                <a:solidFill>
                  <a:srgbClr val="000000"/>
                </a:solidFill>
                <a:latin typeface="Arial"/>
                <a:ea typeface="Arial"/>
                <a:cs typeface="Arial"/>
                <a:sym typeface="Arial"/>
              </a:defRPr>
            </a:pPr>
            <a:r>
              <a:t>Πηγή εικόνας: https://commons.wikimedia.org/wiki/File:Consumer_Food_Waste.JPG</a:t>
            </a:r>
            <a:endParaRPr b="0" i="0" u="none" strike="noStrike" cap="none">
              <a:solidFill>
                <a:srgbClr val="000000"/>
              </a:solidFill>
              <a:latin typeface="Arial"/>
              <a:ea typeface="Arial"/>
              <a:cs typeface="Arial"/>
              <a:sym typeface="Arial"/>
            </a:endParaRPr>
          </a:p>
        </p:txBody>
      </p:sp>
      <p:pic>
        <p:nvPicPr>
          <p:cNvPr id="178" name="Google Shape;178;g1270f1b0859_0_26"/>
          <p:cNvPicPr preferRelativeResize="0"/>
          <p:nvPr/>
        </p:nvPicPr>
        <p:blipFill rotWithShape="1">
          <a:blip r:embed="rId3">
            <a:alphaModFix/>
          </a:blip>
          <a:srcRect/>
          <a:stretch/>
        </p:blipFill>
        <p:spPr>
          <a:xfrm>
            <a:off x="7078677" y="3293448"/>
            <a:ext cx="3086311" cy="238039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178"/>
                                        </p:tgtEl>
                                      </p:cBhvr>
                                    </p:animEffect>
                                    <p:set>
                                      <p:cBhvr>
                                        <p:cTn id="7" dur="1" fill="hold">
                                          <p:stCondLst>
                                            <p:cond delay="1000"/>
                                          </p:stCondLst>
                                        </p:cTn>
                                        <p:tgtEl>
                                          <p:spTgt spid="17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1000"/>
                                        <p:tgtEl>
                                          <p:spTgt spid="176"/>
                                        </p:tgtEl>
                                      </p:cBhvr>
                                    </p:animEffect>
                                    <p:set>
                                      <p:cBhvr>
                                        <p:cTn id="12" dur="1" fill="hold">
                                          <p:stCondLst>
                                            <p:cond delay="1000"/>
                                          </p:stCondLst>
                                        </p:cTn>
                                        <p:tgtEl>
                                          <p:spTgt spid="17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g11bb82b0262_0_0"/>
          <p:cNvSpPr txBox="1">
            <a:spLocks noGrp="1"/>
          </p:cNvSpPr>
          <p:nvPr>
            <p:ph type="body" idx="1"/>
          </p:nvPr>
        </p:nvSpPr>
        <p:spPr>
          <a:xfrm>
            <a:off x="527050" y="694125"/>
            <a:ext cx="10038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500" b="1"/>
            </a:pPr>
            <a:r>
              <a:t>Δεδομένα - Πόση είναι η απώλεια τροφίμων στη χώρα μας κάθε χρόνο;</a:t>
            </a:r>
            <a:endParaRPr sz="3500" b="1"/>
          </a:p>
        </p:txBody>
      </p:sp>
      <p:sp>
        <p:nvSpPr>
          <p:cNvPr id="184" name="Google Shape;184;g11bb82b0262_0_0"/>
          <p:cNvSpPr txBox="1"/>
          <p:nvPr/>
        </p:nvSpPr>
        <p:spPr>
          <a:xfrm>
            <a:off x="3306550" y="1869525"/>
            <a:ext cx="4479000" cy="4801284"/>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4000"/>
              <a:buFont typeface="Arial"/>
              <a:buNone/>
              <a:defRPr sz="4000">
                <a:solidFill>
                  <a:srgbClr val="FF0000"/>
                </a:solidFill>
                <a:latin typeface="Calibri"/>
                <a:ea typeface="Calibri"/>
                <a:cs typeface="Calibri"/>
                <a:sym typeface="Calibri"/>
              </a:defRPr>
            </a:pPr>
            <a:r>
              <a:rPr dirty="0" err="1"/>
              <a:t>Το</a:t>
            </a:r>
            <a:r>
              <a:rPr dirty="0"/>
              <a:t> XX%</a:t>
            </a:r>
            <a:endParaRPr sz="4000" b="0" i="0" u="none" strike="noStrike" cap="none" dirty="0">
              <a:solidFill>
                <a:srgbClr val="FF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000"/>
              <a:buFont typeface="Arial"/>
              <a:buNone/>
              <a:defRPr sz="3000">
                <a:solidFill>
                  <a:srgbClr val="FF0000"/>
                </a:solidFill>
                <a:latin typeface="Calibri"/>
                <a:ea typeface="Calibri"/>
                <a:cs typeface="Calibri"/>
                <a:sym typeface="Calibri"/>
              </a:defRPr>
            </a:pPr>
            <a:r>
              <a:rPr dirty="0" err="1"/>
              <a:t>της</a:t>
            </a:r>
            <a:r>
              <a:rPr dirty="0"/>
              <a:t> απ</a:t>
            </a:r>
            <a:r>
              <a:rPr dirty="0" err="1"/>
              <a:t>ώλει</a:t>
            </a:r>
            <a:r>
              <a:rPr dirty="0"/>
              <a:t>ας τροφίμων στη </a:t>
            </a:r>
            <a:r>
              <a:rPr u="sng" dirty="0"/>
              <a:t>Χ</a:t>
            </a:r>
            <a:r>
              <a:rPr lang="el-GR" u="sng" dirty="0"/>
              <a:t>Ω</a:t>
            </a:r>
            <a:r>
              <a:rPr u="sng" dirty="0"/>
              <a:t>ΡΑ</a:t>
            </a:r>
            <a:r>
              <a:rPr dirty="0"/>
              <a:t> ανά έτος</a:t>
            </a:r>
            <a:endParaRPr sz="3000" b="0" i="0" u="none" strike="noStrike" cap="none" dirty="0">
              <a:solidFill>
                <a:srgbClr val="FF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500"/>
              <a:buFont typeface="Arial"/>
              <a:buNone/>
            </a:pPr>
            <a:endParaRPr sz="3500" b="0" i="0" u="none" strike="noStrike" cap="none" dirty="0">
              <a:solidFill>
                <a:srgbClr val="FF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000"/>
              <a:buFont typeface="Arial"/>
              <a:buNone/>
              <a:defRPr sz="3000">
                <a:solidFill>
                  <a:srgbClr val="FF0000"/>
                </a:solidFill>
                <a:latin typeface="Calibri"/>
                <a:ea typeface="Calibri"/>
                <a:cs typeface="Calibri"/>
                <a:sym typeface="Calibri"/>
              </a:defRPr>
            </a:pPr>
            <a:r>
              <a:rPr dirty="0"/>
              <a:t>—--α</a:t>
            </a:r>
            <a:r>
              <a:rPr dirty="0" err="1"/>
              <a:t>νέρχετ</a:t>
            </a:r>
            <a:r>
              <a:rPr dirty="0"/>
              <a:t>αι σε—--</a:t>
            </a:r>
            <a:endParaRPr sz="3000" b="0" i="0" u="none" strike="noStrike" cap="none" dirty="0">
              <a:solidFill>
                <a:srgbClr val="FF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500"/>
              <a:buFont typeface="Arial"/>
              <a:buNone/>
            </a:pPr>
            <a:endParaRPr sz="3500" b="0" i="0" u="none" strike="noStrike" cap="none" dirty="0">
              <a:solidFill>
                <a:srgbClr val="FF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000"/>
              <a:buFont typeface="Arial"/>
              <a:buNone/>
              <a:defRPr>
                <a:solidFill>
                  <a:srgbClr val="FF0000"/>
                </a:solidFill>
                <a:latin typeface="Calibri"/>
                <a:ea typeface="Calibri"/>
                <a:cs typeface="Calibri"/>
                <a:sym typeface="Calibri"/>
              </a:defRPr>
            </a:pPr>
            <a:r>
              <a:rPr sz="3000" dirty="0"/>
              <a:t>π</a:t>
            </a:r>
            <a:r>
              <a:rPr sz="3000" dirty="0" err="1"/>
              <a:t>ερί</a:t>
            </a:r>
            <a:r>
              <a:rPr sz="3000" dirty="0"/>
              <a:t>που </a:t>
            </a:r>
            <a:r>
              <a:rPr lang="el-GR" sz="3000" dirty="0"/>
              <a:t>στα </a:t>
            </a:r>
            <a:r>
              <a:rPr sz="3500" dirty="0"/>
              <a:t>xx εκατομμύρια τόνους</a:t>
            </a:r>
            <a:r>
              <a:rPr sz="3000" dirty="0"/>
              <a:t> ανά έτος</a:t>
            </a:r>
            <a:endParaRPr sz="3000" b="0" i="0" u="none" strike="noStrike" cap="none" dirty="0">
              <a:solidFill>
                <a:srgbClr val="FF0000"/>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4"/>
                                        </p:tgtEl>
                                        <p:attrNameLst>
                                          <p:attrName>style.visibility</p:attrName>
                                        </p:attrNameLst>
                                      </p:cBhvr>
                                      <p:to>
                                        <p:strVal val="visible"/>
                                      </p:to>
                                    </p:set>
                                    <p:animEffect transition="in" filter="fade">
                                      <p:cBhvr>
                                        <p:cTn id="7" dur="1000"/>
                                        <p:tgtEl>
                                          <p:spTgt spid="1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g1270f1b0859_0_33"/>
          <p:cNvSpPr txBox="1">
            <a:spLocks noGrp="1"/>
          </p:cNvSpPr>
          <p:nvPr>
            <p:ph type="body" idx="1"/>
          </p:nvPr>
        </p:nvSpPr>
        <p:spPr>
          <a:xfrm>
            <a:off x="527050" y="694125"/>
            <a:ext cx="10038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500" b="1"/>
            </a:pPr>
            <a:r>
              <a:t>Γιατί μας ενδιαφέρει κάτι τέτοιο;</a:t>
            </a:r>
            <a:endParaRPr sz="3500" b="1"/>
          </a:p>
        </p:txBody>
      </p:sp>
      <p:sp>
        <p:nvSpPr>
          <p:cNvPr id="190" name="Google Shape;190;g1270f1b0859_0_33"/>
          <p:cNvSpPr txBox="1"/>
          <p:nvPr/>
        </p:nvSpPr>
        <p:spPr>
          <a:xfrm>
            <a:off x="735500" y="1574350"/>
            <a:ext cx="10926600" cy="646500"/>
          </a:xfrm>
          <a:prstGeom prst="rect">
            <a:avLst/>
          </a:prstGeom>
          <a:noFill/>
          <a:ln>
            <a:noFill/>
          </a:ln>
        </p:spPr>
        <p:txBody>
          <a:bodyPr spcFirstLastPara="1" wrap="square" lIns="91425" tIns="91425" rIns="91425" bIns="91425" anchor="t" anchorCtr="0">
            <a:spAutoFit/>
          </a:bodyPr>
          <a:lstStyle/>
          <a:p>
            <a:pPr marL="457200" marR="0" lvl="0" indent="-419100" algn="l" rtl="0">
              <a:lnSpc>
                <a:spcPct val="100000"/>
              </a:lnSpc>
              <a:spcBef>
                <a:spcPts val="0"/>
              </a:spcBef>
              <a:spcAft>
                <a:spcPts val="0"/>
              </a:spcAft>
              <a:buClr>
                <a:srgbClr val="000000"/>
              </a:buClr>
              <a:buSzPts val="3000"/>
              <a:buFont typeface="Calibri"/>
              <a:buChar char="❏"/>
              <a:defRPr sz="3000">
                <a:solidFill>
                  <a:srgbClr val="000000"/>
                </a:solidFill>
                <a:latin typeface="Calibri"/>
                <a:ea typeface="Calibri"/>
                <a:cs typeface="Calibri"/>
                <a:sym typeface="Calibri"/>
              </a:defRPr>
            </a:pPr>
            <a:r>
              <a:rPr b="1"/>
              <a:t>Οικονομία: </a:t>
            </a:r>
            <a:r>
              <a:t>εξοικονόμηση στο κόστος παραγωγής, αγορών και άλλων</a:t>
            </a:r>
            <a:endParaRPr sz="3000" b="0" i="0" u="none" strike="noStrike" cap="none">
              <a:solidFill>
                <a:srgbClr val="000000"/>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1270f1b0859_0_40"/>
          <p:cNvSpPr txBox="1">
            <a:spLocks noGrp="1"/>
          </p:cNvSpPr>
          <p:nvPr>
            <p:ph type="body" idx="1"/>
          </p:nvPr>
        </p:nvSpPr>
        <p:spPr>
          <a:xfrm>
            <a:off x="527050" y="694125"/>
            <a:ext cx="10038000" cy="43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2"/>
              </a:buClr>
              <a:buSzPts val="3000"/>
              <a:buNone/>
              <a:defRPr sz="3500" b="1"/>
            </a:pPr>
            <a:r>
              <a:t>Γιατί μας ενδιαφέρει κάτι τέτοιο;</a:t>
            </a:r>
            <a:endParaRPr sz="3500" b="1"/>
          </a:p>
        </p:txBody>
      </p:sp>
      <p:sp>
        <p:nvSpPr>
          <p:cNvPr id="196" name="Google Shape;196;g1270f1b0859_0_40"/>
          <p:cNvSpPr txBox="1"/>
          <p:nvPr/>
        </p:nvSpPr>
        <p:spPr>
          <a:xfrm>
            <a:off x="735500" y="1574350"/>
            <a:ext cx="10926600" cy="2031900"/>
          </a:xfrm>
          <a:prstGeom prst="rect">
            <a:avLst/>
          </a:prstGeom>
          <a:noFill/>
          <a:ln>
            <a:noFill/>
          </a:ln>
        </p:spPr>
        <p:txBody>
          <a:bodyPr spcFirstLastPara="1" wrap="square" lIns="91425" tIns="91425" rIns="91425" bIns="91425" anchor="t" anchorCtr="0">
            <a:spAutoFit/>
          </a:bodyPr>
          <a:lstStyle/>
          <a:p>
            <a:pPr marL="457200" marR="0" lvl="0" indent="-419100" algn="l" rtl="0">
              <a:lnSpc>
                <a:spcPct val="150000"/>
              </a:lnSpc>
              <a:spcBef>
                <a:spcPts val="0"/>
              </a:spcBef>
              <a:spcAft>
                <a:spcPts val="0"/>
              </a:spcAft>
              <a:buClr>
                <a:srgbClr val="000000"/>
              </a:buClr>
              <a:buSzPts val="3000"/>
              <a:buFont typeface="Calibri"/>
              <a:buChar char="❏"/>
              <a:defRPr sz="3000">
                <a:solidFill>
                  <a:srgbClr val="000000"/>
                </a:solidFill>
                <a:latin typeface="Calibri"/>
                <a:ea typeface="Calibri"/>
                <a:cs typeface="Calibri"/>
                <a:sym typeface="Calibri"/>
              </a:defRPr>
            </a:pPr>
            <a:r>
              <a:rPr b="1"/>
              <a:t>Οικονομία: </a:t>
            </a:r>
            <a:r>
              <a:t>εξοικονόμηση στο κόστος παραγωγής, αγορών και άλλων</a:t>
            </a:r>
            <a:endParaRPr sz="3000" b="0" i="0" u="none" strike="noStrike" cap="none">
              <a:solidFill>
                <a:srgbClr val="000000"/>
              </a:solidFill>
              <a:latin typeface="Calibri"/>
              <a:ea typeface="Calibri"/>
              <a:cs typeface="Calibri"/>
              <a:sym typeface="Calibri"/>
            </a:endParaRPr>
          </a:p>
          <a:p>
            <a:pPr marL="457200" marR="0" lvl="0" indent="-419100" algn="l" rtl="0">
              <a:lnSpc>
                <a:spcPct val="150000"/>
              </a:lnSpc>
              <a:spcBef>
                <a:spcPts val="0"/>
              </a:spcBef>
              <a:spcAft>
                <a:spcPts val="0"/>
              </a:spcAft>
              <a:buClr>
                <a:srgbClr val="000000"/>
              </a:buClr>
              <a:buSzPts val="3000"/>
              <a:buFont typeface="Calibri"/>
              <a:buChar char="❏"/>
              <a:defRPr sz="3000">
                <a:solidFill>
                  <a:srgbClr val="000000"/>
                </a:solidFill>
                <a:latin typeface="Calibri"/>
                <a:ea typeface="Calibri"/>
                <a:cs typeface="Calibri"/>
                <a:sym typeface="Calibri"/>
              </a:defRPr>
            </a:pPr>
            <a:r>
              <a:rPr b="1"/>
              <a:t>Κοινωνία: </a:t>
            </a:r>
            <a:r>
              <a:t>βοήθεια προς τις μειονοτικές ομάδες και μείωση των διαφορών μεταξύ όλων των κοινωνικών τάξεων</a:t>
            </a:r>
            <a:endParaRPr sz="3000" b="0" i="0" u="none" strike="noStrike" cap="none">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04_witte achtergrond">
  <a:themeElements>
    <a:clrScheme name="EIT Colour Palette">
      <a:dk1>
        <a:srgbClr val="333333"/>
      </a:dk1>
      <a:lt1>
        <a:srgbClr val="FFFFFF"/>
      </a:lt1>
      <a:dk2>
        <a:srgbClr val="034EA2"/>
      </a:dk2>
      <a:lt2>
        <a:srgbClr val="6BB745"/>
      </a:lt2>
      <a:accent1>
        <a:srgbClr val="73C4EE"/>
      </a:accent1>
      <a:accent2>
        <a:srgbClr val="630F7A"/>
      </a:accent2>
      <a:accent3>
        <a:srgbClr val="E74394"/>
      </a:accent3>
      <a:accent4>
        <a:srgbClr val="152D79"/>
      </a:accent4>
      <a:accent5>
        <a:srgbClr val="FDCD15"/>
      </a:accent5>
      <a:accent6>
        <a:srgbClr val="00AFAA"/>
      </a:accent6>
      <a:hlink>
        <a:srgbClr val="333333"/>
      </a:hlink>
      <a:folHlink>
        <a:srgbClr val="33333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07_witte achtergrond, blauwe tekst">
  <a:themeElements>
    <a:clrScheme name="EIT Colour Palette">
      <a:dk1>
        <a:srgbClr val="333333"/>
      </a:dk1>
      <a:lt1>
        <a:srgbClr val="FFFFFF"/>
      </a:lt1>
      <a:dk2>
        <a:srgbClr val="034EA2"/>
      </a:dk2>
      <a:lt2>
        <a:srgbClr val="6BB745"/>
      </a:lt2>
      <a:accent1>
        <a:srgbClr val="73C4EE"/>
      </a:accent1>
      <a:accent2>
        <a:srgbClr val="630F7A"/>
      </a:accent2>
      <a:accent3>
        <a:srgbClr val="E74394"/>
      </a:accent3>
      <a:accent4>
        <a:srgbClr val="152D79"/>
      </a:accent4>
      <a:accent5>
        <a:srgbClr val="FDCD15"/>
      </a:accent5>
      <a:accent6>
        <a:srgbClr val="00AFAA"/>
      </a:accent6>
      <a:hlink>
        <a:srgbClr val="333333"/>
      </a:hlink>
      <a:folHlink>
        <a:srgbClr val="33333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03_blauwe achtergrond">
  <a:themeElements>
    <a:clrScheme name="EIT Colour Palette">
      <a:dk1>
        <a:srgbClr val="333333"/>
      </a:dk1>
      <a:lt1>
        <a:srgbClr val="FFFFFF"/>
      </a:lt1>
      <a:dk2>
        <a:srgbClr val="034EA2"/>
      </a:dk2>
      <a:lt2>
        <a:srgbClr val="6BB745"/>
      </a:lt2>
      <a:accent1>
        <a:srgbClr val="73C4EE"/>
      </a:accent1>
      <a:accent2>
        <a:srgbClr val="630F7A"/>
      </a:accent2>
      <a:accent3>
        <a:srgbClr val="E74394"/>
      </a:accent3>
      <a:accent4>
        <a:srgbClr val="152D79"/>
      </a:accent4>
      <a:accent5>
        <a:srgbClr val="FDCD15"/>
      </a:accent5>
      <a:accent6>
        <a:srgbClr val="00AFAA"/>
      </a:accent6>
      <a:hlink>
        <a:srgbClr val="333333"/>
      </a:hlink>
      <a:folHlink>
        <a:srgbClr val="33333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305</TotalTime>
  <Words>2121</Words>
  <Application>Microsoft Office PowerPoint</Application>
  <PresentationFormat>Widescreen</PresentationFormat>
  <Paragraphs>213</Paragraphs>
  <Slides>35</Slides>
  <Notes>35</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35</vt:i4>
      </vt:variant>
    </vt:vector>
  </HeadingPairs>
  <TitlesOfParts>
    <vt:vector size="43" baseType="lpstr">
      <vt:lpstr>Arial</vt:lpstr>
      <vt:lpstr>Calibri</vt:lpstr>
      <vt:lpstr>Tahoma</vt:lpstr>
      <vt:lpstr>Titillium Web</vt:lpstr>
      <vt:lpstr>Titillium Web SemiBold</vt:lpstr>
      <vt:lpstr>04_witte achtergrond</vt:lpstr>
      <vt:lpstr>07_witte achtergrond, blauwe tekst</vt:lpstr>
      <vt:lpstr>03_blauwe achtergrond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Shana Houben</dc:creator>
  <cp:lastModifiedBy>Petros and Miretta Malioti</cp:lastModifiedBy>
  <cp:revision>27</cp:revision>
  <dcterms:created xsi:type="dcterms:W3CDTF">2018-06-07T11:41:46Z</dcterms:created>
  <dcterms:modified xsi:type="dcterms:W3CDTF">2022-10-28T19:29:39Z</dcterms:modified>
</cp:coreProperties>
</file>